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Tahoma"/>
      <p:regular r:id="rId35"/>
      <p:bold r:id="rId36"/>
    </p:embeddedFont>
    <p:embeddedFont>
      <p:font typeface="Bodoni"/>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ahom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Bodoni-bold.fntdata"/><Relationship Id="rId14" Type="http://schemas.openxmlformats.org/officeDocument/2006/relationships/slide" Target="slides/slide9.xml"/><Relationship Id="rId36" Type="http://schemas.openxmlformats.org/officeDocument/2006/relationships/font" Target="fonts/Tahoma-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Bodon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pitzinc.com/index.html" TargetMode="External"/><Relationship Id="rId3" Type="http://schemas.openxmlformats.org/officeDocument/2006/relationships/hyperlink" Target="http://glast.sonoma.edu/" TargetMode="External"/><Relationship Id="rId4" Type="http://schemas.openxmlformats.org/officeDocument/2006/relationships/hyperlink" Target="http://swift.sonoma.ed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7" name="Google Shape;3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7" name="Google Shape;9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Primordial black holes are hypothesized by many theorists, including Stephen Hawking. None have yet been detected. It is also hypothesized that the larger primordial black holes would have evaporated due to the emission of Hawking radiation by now. No Hawking radiation has yet been detected from any black holes that we have observed.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3" name="Google Shape;10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a:t>How do black holes form?</a:t>
            </a:r>
            <a:endParaRPr/>
          </a:p>
          <a:p>
            <a:pPr indent="0" lvl="0" marL="0" rtl="0" algn="l">
              <a:lnSpc>
                <a:spcPct val="90000"/>
              </a:lnSpc>
              <a:spcBef>
                <a:spcPts val="0"/>
              </a:spcBef>
              <a:spcAft>
                <a:spcPts val="0"/>
              </a:spcAft>
              <a:buSzPts val="1800"/>
              <a:buNone/>
            </a:pPr>
            <a:r>
              <a:rPr lang="en-US"/>
              <a:t>The most common way for a black hole to form is probably in a supernova, an exploding star. When a star with about 25 times the mass of the Sun ends its life, it explodes. The outer part of the star screams outward at high speed, but the inner part of the star, its core, collapses down. If there is enough mass, the gravity of the collapsing core will compress it so much that it can become a black hole. When it’s all over, the black hole will have a few times the mass of the Sun. This is called a “stellar-mass black hole,” what many astronomers think of as a “regular” black hole.</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Stellar-mass black holes also form when two orbiting neutron stars – ultra-dense stellar cores left over from one kind of supernova – merge to produce a short gamma-ray burst, a tremendous blast of energy detectable across the entire observable Universe. Gamma-ray bursts are in a sense the birth cries of black holes.</a:t>
            </a:r>
            <a:endParaRPr b="1"/>
          </a:p>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0" name="Google Shape;11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a:t>How do black holes form?</a:t>
            </a:r>
            <a:endParaRPr/>
          </a:p>
          <a:p>
            <a:pPr indent="0" lvl="0" marL="0" rtl="0" algn="l">
              <a:lnSpc>
                <a:spcPct val="90000"/>
              </a:lnSpc>
              <a:spcBef>
                <a:spcPts val="0"/>
              </a:spcBef>
              <a:spcAft>
                <a:spcPts val="0"/>
              </a:spcAft>
              <a:buSzPts val="1800"/>
              <a:buNone/>
            </a:pPr>
            <a:r>
              <a:rPr lang="en-US"/>
              <a:t>The most common way for a black hole to form is probably in a supernova, an exploding star. When a star with about 25 times the mass of the Sun ends its life, it explodes. The outer part of the star screams outward at high speed, but the inner part of the star, its core, collapses down. If there is enough mass, the gravity of the collapsing core will compress it so much that it can become a black hole. When it’s all over, the black hole will have a few times the mass of the Sun. This is called a “stellar-mass black hole,” what many astronomers think of as a “regular” black hole.</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Stellar-mass black holes also form when two orbiting neutron stars – ultra-dense stellar cores left over from one kind of supernova – merge to produce a short gamma-ray burst, a tremendous blast of energy detectable across the entire observable Universe. Gamma-ray bursts are in a sense the birth cries of black holes.</a:t>
            </a:r>
            <a:endParaRPr b="1"/>
          </a:p>
          <a:p>
            <a:pPr indent="0" lvl="0" marL="0" rtl="0" algn="l">
              <a:spcBef>
                <a:spcPts val="0"/>
              </a:spcBef>
              <a:spcAft>
                <a:spcPts val="0"/>
              </a:spcAft>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7" name="Google Shape;117;p13:notes"/>
          <p:cNvSpPr txBox="1"/>
          <p:nvPr>
            <p:ph idx="1" type="body"/>
          </p:nvPr>
        </p:nvSpPr>
        <p:spPr>
          <a:xfrm>
            <a:off x="685800" y="4343400"/>
            <a:ext cx="5486400" cy="4114800"/>
          </a:xfrm>
          <a:prstGeom prst="rect">
            <a:avLst/>
          </a:prstGeom>
          <a:noFill/>
          <a:ln>
            <a:noFill/>
          </a:ln>
          <a:effectLst>
            <a:outerShdw blurRad="63500" dir="2700000" dist="35921">
              <a:srgbClr val="808080"/>
            </a:outerShdw>
          </a:effectLst>
        </p:spPr>
        <p:txBody>
          <a:bodyPr anchorCtr="0" anchor="t" bIns="45700" lIns="91425" spcFirstLastPara="1" rIns="91425" wrap="square" tIns="45700">
            <a:noAutofit/>
          </a:bodyPr>
          <a:lstStyle/>
          <a:p>
            <a:pPr indent="0" lvl="0" marL="39687" rtl="0" algn="l">
              <a:lnSpc>
                <a:spcPct val="90000"/>
              </a:lnSpc>
              <a:spcBef>
                <a:spcPts val="0"/>
              </a:spcBef>
              <a:spcAft>
                <a:spcPts val="0"/>
              </a:spcAft>
              <a:buClr>
                <a:srgbClr val="000000"/>
              </a:buClr>
              <a:buSzPts val="1800"/>
              <a:buNone/>
            </a:pPr>
            <a:r>
              <a:rPr b="1" lang="en-US">
                <a:solidFill>
                  <a:srgbClr val="000000"/>
                </a:solidFill>
              </a:rPr>
              <a:t>How do black holes form?</a:t>
            </a:r>
            <a:endParaRPr/>
          </a:p>
          <a:p>
            <a:pPr indent="0" lvl="0" marL="39687" rtl="0" algn="l">
              <a:lnSpc>
                <a:spcPct val="90000"/>
              </a:lnSpc>
              <a:spcBef>
                <a:spcPts val="400"/>
              </a:spcBef>
              <a:spcAft>
                <a:spcPts val="0"/>
              </a:spcAft>
              <a:buClr>
                <a:srgbClr val="000000"/>
              </a:buClr>
              <a:buSzPts val="1800"/>
              <a:buNone/>
            </a:pPr>
            <a:r>
              <a:rPr lang="en-US">
                <a:solidFill>
                  <a:srgbClr val="000000"/>
                </a:solidFill>
              </a:rPr>
              <a:t>There are also monsters, called supermassive black holes. These lurk in the centers of galaxies, and are huge: they can be millions or even billions of times the mass of the Sun! They probably formed at the same time as their parent galaxies, but exactly how is not known for sure. Perhaps each one started as a single huge star which exploded to create a black hole, and then accumulated more material (including other black holes). Astronomers think there is a supermassive black hole in the center of nearly every large galaxy, including our own Milky Way.</a:t>
            </a:r>
            <a:endParaRPr/>
          </a:p>
          <a:p>
            <a:pPr indent="0" lvl="0" marL="39687" rtl="0" algn="l">
              <a:lnSpc>
                <a:spcPct val="90000"/>
              </a:lnSpc>
              <a:spcBef>
                <a:spcPts val="400"/>
              </a:spcBef>
              <a:spcAft>
                <a:spcPts val="0"/>
              </a:spcAft>
              <a:buSzPts val="1800"/>
              <a:buNone/>
            </a:pPr>
            <a:r>
              <a:t/>
            </a:r>
            <a:endParaRPr>
              <a:solidFill>
                <a:srgbClr val="000000"/>
              </a:solidFill>
            </a:endParaRPr>
          </a:p>
          <a:p>
            <a:pPr indent="0" lvl="0" marL="39687" rtl="0" algn="l">
              <a:lnSpc>
                <a:spcPct val="90000"/>
              </a:lnSpc>
              <a:spcBef>
                <a:spcPts val="400"/>
              </a:spcBef>
              <a:spcAft>
                <a:spcPts val="0"/>
              </a:spcAft>
              <a:buClr>
                <a:srgbClr val="000000"/>
              </a:buClr>
              <a:buSzPts val="1800"/>
              <a:buNone/>
            </a:pPr>
            <a:r>
              <a:rPr lang="en-US">
                <a:solidFill>
                  <a:srgbClr val="000000"/>
                </a:solidFill>
              </a:rPr>
              <a:t>Recent evidence has indicated that the size of a galaxy’s bulge is directly correlated with the mass of its central black hole. This indicates that the size of the black hole influences the evolution of its parent galaxy, or that they have both formed at the same time. Astronomers are still debating which came first – the black hole or the galaxy. Did the material collapse to form a galaxy and its central region collapsed further to form a black hole? Or did a black hole form in the early Universe and then attract material around to form a galaxy? This is an active area of research at the present time.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4" name="Google Shape;12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Here is a real image of a black hole at the center of a galaxy. This image was taken by the Hubble Space Telescope. The galaxy is 100 million light years away, the black hole is a 1.2 billion solar mass black hole in a region the size of our Solar System. The Mass of disk alone is 100,000 solar masses and it is 800 light years across.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Even Hubble Space Telescope, however, does not have enough angular resolution to really image the black hole at the center of this galaxy. The central bright dot is around 200,000 times bigger than the event horizon of this supermassive black hole</a:t>
            </a:r>
            <a:r>
              <a:rPr b="1" lang="en-US"/>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4" name="Google Shape;13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 galaxy is a system of stars, gas, and dust  bound together by their mutual gravity. A  typical galaxy has billions of stars, and some  have trillions. Although they come in many  different shapes, the basic structure is the  same: a dense core of stars called a ‘nucleus’  surrounded by stars and gas. In Normal galaxies the core is small, relatively  faint, and composed of older, redder stars. However, in some galaxies  the core is intensely bright, shining  with power equivalent to trillions of  suns, easily outshining the rest of  the light of the galaxy combined. A  galaxy that emits such tremendous  amounts of energy is called an active galaxy,  or AG  for short.  Active galaxies are actually rare, but so bright they can be seen clear across the visible universe. </a:t>
            </a:r>
            <a:endParaRPr/>
          </a:p>
          <a:p>
            <a:pPr indent="0" lvl="0" marL="0" rtl="0" algn="l">
              <a:spcBef>
                <a:spcPts val="0"/>
              </a:spcBef>
              <a:spcAft>
                <a:spcPts val="0"/>
              </a:spcAft>
              <a:buSzPts val="1800"/>
              <a:buNone/>
            </a:pPr>
            <a:r>
              <a:rPr lang="en-US"/>
              <a:t>	At the center of these Galaxies  is believed to be a supermassive black hole, millions to billions of times the mass of the Sun.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3" name="Google Shape;4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000"/>
              <a:buNone/>
            </a:pPr>
            <a:r>
              <a:rPr b="1" lang="en-US" sz="1000"/>
              <a:t>The Search for Black Holes</a:t>
            </a:r>
            <a:br>
              <a:rPr lang="en-US" sz="1000"/>
            </a:br>
            <a:r>
              <a:rPr lang="en-US" sz="1000"/>
              <a:t>Though we can’t see black holes in the traditional sense, we know they exist because of the telltale signs they emit. The Swift space telescope detects gamma-ray bursts that erupt when a black hole is formed after a large star dies in a massive explosion called a supernova. In </a:t>
            </a:r>
            <a:r>
              <a:rPr i="1" lang="en-US" sz="1000"/>
              <a:t>Black Holes: The Other Side of Infinity</a:t>
            </a:r>
            <a:r>
              <a:rPr lang="en-US" sz="1000"/>
              <a:t>, we learn what triggers this chain of events is gravity, a force so powerful at its most extreme that it can actually warp the fabric of the cosmos.</a:t>
            </a:r>
            <a:endParaRPr/>
          </a:p>
          <a:p>
            <a:pPr indent="0" lvl="0" marL="0" rtl="0" algn="l">
              <a:lnSpc>
                <a:spcPct val="80000"/>
              </a:lnSpc>
              <a:spcBef>
                <a:spcPts val="0"/>
              </a:spcBef>
              <a:spcAft>
                <a:spcPts val="0"/>
              </a:spcAft>
              <a:buSzPts val="1000"/>
              <a:buNone/>
            </a:pPr>
            <a:r>
              <a:rPr b="1" lang="en-US" sz="1000"/>
              <a:t>The Formation of Stellar Mass Black Holes</a:t>
            </a:r>
            <a:r>
              <a:rPr lang="en-US" sz="1000"/>
              <a:t> </a:t>
            </a:r>
            <a:br>
              <a:rPr lang="en-US" sz="1000"/>
            </a:br>
            <a:r>
              <a:rPr i="1" lang="en-US" sz="1000"/>
              <a:t>Black Holes: The Other Side of Infinity</a:t>
            </a:r>
            <a:r>
              <a:rPr lang="en-US" sz="1000"/>
              <a:t> leads us through the process of black hole formation by focusing on a particular class of stars called red supergiants. Much more massive than our sun, these stars lead short, violent lives, truncated by the crush of gravity. The star’s core becomes so dense and massive that it collapses in on itself. The ensuing catastrophe powers a titanic supernova explosion that rocks the cosmos. Left in its wake is a black hole, an object more massive than the Sun, yet concentrated into a volume millions of times smaller—literally a puncture in the fabric of the cosmos. The gravity of the black hole is so intense, resisting it would be like trying to paddle against the current of a river plunging toward a waterfall. Anything that crosses the black hole’s point of no return, its event horizon, cannot escape. </a:t>
            </a:r>
            <a:endParaRPr/>
          </a:p>
          <a:p>
            <a:pPr indent="0" lvl="0" marL="0" rtl="0" algn="l">
              <a:lnSpc>
                <a:spcPct val="80000"/>
              </a:lnSpc>
              <a:spcBef>
                <a:spcPts val="0"/>
              </a:spcBef>
              <a:spcAft>
                <a:spcPts val="0"/>
              </a:spcAft>
              <a:buSzPts val="1000"/>
              <a:buNone/>
            </a:pPr>
            <a:r>
              <a:rPr b="1" lang="en-US" sz="1000"/>
              <a:t>Supermassive Black Holes</a:t>
            </a:r>
            <a:br>
              <a:rPr lang="en-US" sz="1000"/>
            </a:br>
            <a:r>
              <a:rPr lang="en-US" sz="1000"/>
              <a:t>Though these regular black holes seem fearsome enough, there are others that are even more immense and mind-boggling. These supermassive black holes are </a:t>
            </a:r>
            <a:r>
              <a:rPr i="1" lang="en-US" sz="1000"/>
              <a:t>millions</a:t>
            </a:r>
            <a:r>
              <a:rPr lang="en-US" sz="1000"/>
              <a:t> to </a:t>
            </a:r>
            <a:r>
              <a:rPr i="1" lang="en-US" sz="1000"/>
              <a:t>billions</a:t>
            </a:r>
            <a:r>
              <a:rPr lang="en-US" sz="1000"/>
              <a:t> of times more massive than our Sun. Scientists now believe these supermassive black holes exist in the centers of galaxies. </a:t>
            </a:r>
            <a:r>
              <a:rPr i="1" lang="en-US" sz="1000"/>
              <a:t>Black Holes: The Other Side of Infinity</a:t>
            </a:r>
            <a:r>
              <a:rPr lang="en-US" sz="1000"/>
              <a:t> shows us how these supermassive black holes form, and how astronomers have detected the presence of one at the center of our own Milky Way galaxy by studying the behavior of the stars around it.</a:t>
            </a:r>
            <a:endParaRPr/>
          </a:p>
          <a:p>
            <a:pPr indent="0" lvl="0" marL="0" rtl="0" algn="l">
              <a:lnSpc>
                <a:spcPct val="80000"/>
              </a:lnSpc>
              <a:spcBef>
                <a:spcPts val="0"/>
              </a:spcBef>
              <a:spcAft>
                <a:spcPts val="0"/>
              </a:spcAft>
              <a:buSzPts val="1000"/>
              <a:buNone/>
            </a:pPr>
            <a:r>
              <a:rPr b="1" lang="en-US" sz="1000"/>
              <a:t>Travel Inside the Black Hole at the Center of the Milky Way</a:t>
            </a:r>
            <a:br>
              <a:rPr lang="en-US" sz="1000"/>
            </a:br>
            <a:r>
              <a:rPr lang="en-US" sz="1000"/>
              <a:t>What if we could take a trip into the supermassive black hole at the center of the Milky Way? It’s a physical impossibility for humans, but for the first time </a:t>
            </a:r>
            <a:r>
              <a:rPr i="1" lang="en-US" sz="1000"/>
              <a:t>Black Holes: The Other Side of Infinity</a:t>
            </a:r>
            <a:r>
              <a:rPr lang="en-US" sz="1000"/>
              <a:t> creates this journey with scientific accuracy, using a course plotted by the observations of astronomers and guided by the equations of Einstein. What we find is a bizarre realm, a maelstrom of light, matter, and energy unlike anything we’ve ever seen or experienced before.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5" name="Google Shape;19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As matter falls  toward the black hole, it forms an accretion disk,  a flattened disk of material swirling  around the black hole. Friction and magnetic  forces inside the disk heat it to millions of  degrees, and it glows brightly nearly all the  way across the electromagnetic spectrum, from  radio waves up to X-rays. Although our own  Milky Way Galaxy has a central supermassive  black hole, it is not an active galaxy. For reasons  currently unknown, the black hole at the center  of our Galaxy is quiescent,  or inactive, as are  most present-day galaxies.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8" name="Google Shape;20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Although the physics underlying the  phenomenon is not well-understood, it is  known that in some cases the accretion disk  focuses long jets  of matter which streak away  from the core at speeds near that of light. The  jets are highly collimated (meaning they retain  their narrow focus over vast distances) and are  emitted in a direction perpendicular to the disk.  Eventually, they slow to a stop due to friction with gas well outside the galaxy, forming giant  clouds of matter that radiate strongly at radio  wavelengths. This is what we see here. We call this a radio lobe galaxy, because it is strongly emitting in the radio.</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0" name="Google Shape;22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 There are many types of active  galaxies. Initially, when astronomers  were first studying them, it was  thought that the different types of  AGs were fundamentally different  objects. Now astronomers generally  (but not universally) accept the </a:t>
            </a:r>
            <a:r>
              <a:rPr i="1" lang="en-US"/>
              <a:t>unified model </a:t>
            </a:r>
            <a:r>
              <a:rPr lang="en-US"/>
              <a:t> of AGs, meaning that  most or all AGs are actually just  different versions of the same object.  Many of the apparent differences  between types of AGs are due to  viewing the AG at different orientations with  respect to the disk, or due to observing the AG in  different wavelengths of light. On the left we have a radio lobe galaxy (as before), the image taken here (pointing) was taken from the Very Large Array, it is the radio galaxy Cygnus A. On the right we have an Active Galaxy viewed from a different angle, the lower right is an image taken of Centaurus A- a nearby active galaxy. This image was taken from Chandra, it shows x-rays from one of the jets, diffuse gas in the galaxy, and numerous point-sources near the galactic center. Basically, here are two different views of AGs, and what makes them look different are what wavelengths they are viewed at and also the angle at which they are observed.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1" name="Google Shape;23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Looking down the jet of an active galaxy we see mostly high-energy light, gamma-rays and x-rays. When we view an AG down the jet we see a Blazar. If the AG is very far away, so far away it looks like a star, we see a Quasar. Blazars are the types of active galaxies that the GLAST mission will observe.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1" name="Google Shape;24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Where are black holes located?</a:t>
            </a:r>
            <a:endParaRPr/>
          </a:p>
          <a:p>
            <a:pPr indent="0" lvl="0" marL="0" rtl="0" algn="l">
              <a:spcBef>
                <a:spcPts val="0"/>
              </a:spcBef>
              <a:spcAft>
                <a:spcPts val="0"/>
              </a:spcAft>
              <a:buSzPts val="1800"/>
              <a:buNone/>
            </a:pPr>
            <a:r>
              <a:rPr lang="en-US"/>
              <a:t>Black holes are everywhere! As far as astronomers can tell, there are probably millions of black holes in our Milky Way Galaxy alone. That may sound like a lot, but the nearest one discovered is still 1600 light years away— a pretty fair distance, about 16 quadrillion kilometers! That’s certainly too far away to affect us. The giant black hole in the center of the Galaxy is even farther away: at a distance of 30,000 light years, we’re in no danger of being sucked in to the vortex. </a:t>
            </a:r>
            <a:endParaRPr/>
          </a:p>
          <a:p>
            <a:pPr indent="0" lvl="0" marL="0" rtl="0" algn="l">
              <a:spcBef>
                <a:spcPts val="0"/>
              </a:spcBef>
              <a:spcAft>
                <a:spcPts val="0"/>
              </a:spcAft>
              <a:buSzPts val="1800"/>
              <a:buNone/>
            </a:pPr>
            <a:r>
              <a:rPr lang="en-US"/>
              <a:t>For a black hole to be dangerous, it would have to be very close, probably less than a light year away. Not only are there no black holes that close, there aren’t any known that will ever get that close. So don’t fret too much over getting spaghettified anytime soon.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7" name="Google Shape;24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Ground-based Observations of Black Holes</a:t>
            </a:r>
            <a:endParaRPr/>
          </a:p>
          <a:p>
            <a:pPr indent="0" lvl="0" marL="0" rtl="0" algn="l">
              <a:spcBef>
                <a:spcPts val="0"/>
              </a:spcBef>
              <a:spcAft>
                <a:spcPts val="0"/>
              </a:spcAft>
              <a:buSzPts val="1800"/>
              <a:buNone/>
            </a:pPr>
            <a:r>
              <a:rPr lang="en-US"/>
              <a:t>Professor Andrea Ghez (UCLA) uses adaptive optics -- a technique which sharpens the images from the telescope by correcting for the turbulence of the Earth’s atmosphere -- on the Keck telescope to image the stars near the center of our Milky Way galaxy. These observations, taken over a ten year period, reveal stars moving at incredibly high speeds, and their orbits indicated that there is a very massive but invisible object at the center of our Galaxy. Dr. Ghez was using infrared light for the most part, because the center of the galaxy has so much dust and gas that visible light does not get out. Also she does not see the light from the accretion disk or the BH directly, she just uses the nearby stars to weigh the black hole. The mass of this object was calculated to be 4 million times the mass of our sun. The only object known that can be that massive, confined to a very small region but still dark, is a supermassive black hole.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54" name="Google Shape;25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a more detailed version of the previous slide’s data, showing where the stars will orbit into the future near the center of our Milky Way galaxy. You saw a fancier version of this during the planetarium show.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2" name="Google Shape;26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Snapshot of stars orbiting the black hole at the center of the Milky Way Galaxy as taken from the planetarium show.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9" name="Google Shape;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Black Hole Educator Guide</a:t>
            </a:r>
            <a:endParaRPr/>
          </a:p>
          <a:p>
            <a:pPr indent="0" lvl="0" marL="0" rtl="0" algn="l">
              <a:spcBef>
                <a:spcPts val="0"/>
              </a:spcBef>
              <a:spcAft>
                <a:spcPts val="0"/>
              </a:spcAft>
              <a:buSzPts val="1800"/>
              <a:buNone/>
            </a:pPr>
            <a:r>
              <a:rPr lang="en-US"/>
              <a:t>The following educational presentation is designed to follow the viewing of the Black Holes: The Other Side of Infinity planetarium show produced by the Denver Museum of Nature and Science in conjunction with the National Science Foundation (NSF) and the National Aeronautics and Space Administration’s Gamma-ray Large Area Space Telescope (GLAST) mission. The distributor of this show is Spitz Incorporated (</a:t>
            </a:r>
            <a:r>
              <a:rPr lang="en-US" u="sng">
                <a:solidFill>
                  <a:srgbClr val="000000"/>
                </a:solidFill>
                <a:hlinkClick r:id="rId2">
                  <a:extLst>
                    <a:ext uri="{A12FA001-AC4F-418D-AE19-62706E023703}">
                      <ahyp:hlinkClr val="tx"/>
                    </a:ext>
                  </a:extLst>
                </a:hlinkClick>
              </a:rPr>
              <a:t>http://www.spitzinc.com/index.html</a:t>
            </a:r>
            <a:r>
              <a:rPr lang="en-US"/>
              <a: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This accompanying educator guide has been produced by the NASA Education and Public Outreach (E/PO) Group located at Sonoma State University (SSU) in partnership with the DMNS. The SSU E/PO group supports both the GLAST mission (</a:t>
            </a:r>
            <a:r>
              <a:rPr lang="en-US" u="sng">
                <a:solidFill>
                  <a:srgbClr val="000000"/>
                </a:solidFill>
                <a:hlinkClick r:id="rId3">
                  <a:extLst>
                    <a:ext uri="{A12FA001-AC4F-418D-AE19-62706E023703}">
                      <ahyp:hlinkClr val="tx"/>
                    </a:ext>
                  </a:extLst>
                </a:hlinkClick>
              </a:rPr>
              <a:t>http://glast.sonoma.edu</a:t>
            </a:r>
            <a:r>
              <a:rPr lang="en-US"/>
              <a:t>This accompanying educator guide has been produced by the NASA Education and Public Outreach (E/PO) Group located at Sonoma State University (SSU) in partnership with the DMNS. The SSU E/PO group supports both the GLAST mission (http://glast.sonoma.edu) and the Swift gamma-ray burst explorer mission (</a:t>
            </a:r>
            <a:r>
              <a:rPr lang="en-US" u="sng">
                <a:solidFill>
                  <a:srgbClr val="000000"/>
                </a:solidFill>
                <a:hlinkClick r:id="rId4">
                  <a:extLst>
                    <a:ext uri="{A12FA001-AC4F-418D-AE19-62706E023703}">
                      <ahyp:hlinkClr val="tx"/>
                    </a:ext>
                  </a:extLst>
                </a:hlinkClick>
              </a:rPr>
              <a:t>http://swift.sonoma.edu</a:t>
            </a:r>
            <a:r>
              <a:rPr lang="en-US"/>
              <a:t>). The launch of Swift on November 20, 2004 is featured at the beginning of the planetarium show.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5" name="Google Shape;5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In this section, we will address the fundamental questions:</a:t>
            </a:r>
            <a:endParaRPr/>
          </a:p>
          <a:p>
            <a:pPr indent="0" lvl="0" marL="0" rtl="0" algn="l">
              <a:spcBef>
                <a:spcPts val="0"/>
              </a:spcBef>
              <a:spcAft>
                <a:spcPts val="0"/>
              </a:spcAft>
              <a:buSzPts val="1800"/>
              <a:buNone/>
            </a:pPr>
            <a:r>
              <a:rPr lang="en-US"/>
              <a:t>What is a black hole?</a:t>
            </a:r>
            <a:endParaRPr/>
          </a:p>
          <a:p>
            <a:pPr indent="0" lvl="0" marL="0" rtl="0" algn="l">
              <a:spcBef>
                <a:spcPts val="0"/>
              </a:spcBef>
              <a:spcAft>
                <a:spcPts val="0"/>
              </a:spcAft>
              <a:buSzPts val="1800"/>
              <a:buNone/>
            </a:pPr>
            <a:r>
              <a:rPr lang="en-US"/>
              <a:t>How do black holes form?</a:t>
            </a:r>
            <a:br>
              <a:rPr lang="en-US"/>
            </a:br>
            <a:r>
              <a:rPr lang="en-US"/>
              <a:t>Where are black holes located?</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 the planetarium show, you saw two different scenarios for black hole formation – stellar mass black holes formed in supernova explosions at the ends of the lives of massive stars, and supermassive black holes formed in collisions of galaxies. We will explore these concepts further through activities that you can do with your students.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Google Shape;61;p5:notes"/>
          <p:cNvSpPr txBox="1"/>
          <p:nvPr>
            <p:ph idx="1" type="body"/>
          </p:nvPr>
        </p:nvSpPr>
        <p:spPr>
          <a:xfrm>
            <a:off x="685800" y="4343400"/>
            <a:ext cx="5486400" cy="4114800"/>
          </a:xfrm>
          <a:prstGeom prst="rect">
            <a:avLst/>
          </a:prstGeom>
          <a:noFill/>
          <a:ln>
            <a:noFill/>
          </a:ln>
          <a:effectLst>
            <a:outerShdw blurRad="63500" dir="2700000" dist="35921">
              <a:srgbClr val="808080"/>
            </a:outerShdw>
          </a:effectLst>
        </p:spPr>
        <p:txBody>
          <a:bodyPr anchorCtr="0" anchor="t" bIns="45700" lIns="91425" spcFirstLastPara="1" rIns="91425" wrap="square" tIns="45700">
            <a:noAutofit/>
          </a:bodyPr>
          <a:lstStyle/>
          <a:p>
            <a:pPr indent="0" lvl="0" marL="39687" rtl="0" algn="l">
              <a:lnSpc>
                <a:spcPct val="90000"/>
              </a:lnSpc>
              <a:spcBef>
                <a:spcPts val="0"/>
              </a:spcBef>
              <a:spcAft>
                <a:spcPts val="0"/>
              </a:spcAft>
              <a:buClr>
                <a:srgbClr val="000000"/>
              </a:buClr>
              <a:buSzPts val="1800"/>
              <a:buNone/>
            </a:pPr>
            <a:r>
              <a:rPr b="1" lang="en-US">
                <a:solidFill>
                  <a:srgbClr val="000000"/>
                </a:solidFill>
              </a:rPr>
              <a:t>What is a black hole?</a:t>
            </a:r>
            <a:endParaRPr/>
          </a:p>
          <a:p>
            <a:pPr indent="0" lvl="0" marL="39687" rtl="0" algn="l">
              <a:lnSpc>
                <a:spcPct val="90000"/>
              </a:lnSpc>
              <a:spcBef>
                <a:spcPts val="400"/>
              </a:spcBef>
              <a:spcAft>
                <a:spcPts val="0"/>
              </a:spcAft>
              <a:buClr>
                <a:srgbClr val="000000"/>
              </a:buClr>
              <a:buSzPts val="1800"/>
              <a:buNone/>
            </a:pPr>
            <a:r>
              <a:rPr lang="en-US">
                <a:solidFill>
                  <a:srgbClr val="000000"/>
                </a:solidFill>
              </a:rPr>
              <a:t>Most people think of a black hole as a voracious whirlpool in space, sucking down everything around it. But that’s not really true! A black hole is a place where gravity has gotten so strong that the escape velocity is faster than light. But what does that mean, exactly? </a:t>
            </a:r>
            <a:endParaRPr/>
          </a:p>
          <a:p>
            <a:pPr indent="0" lvl="0" marL="39687" rtl="0" algn="l">
              <a:lnSpc>
                <a:spcPct val="90000"/>
              </a:lnSpc>
              <a:spcBef>
                <a:spcPts val="400"/>
              </a:spcBef>
              <a:spcAft>
                <a:spcPts val="0"/>
              </a:spcAft>
              <a:buClr>
                <a:srgbClr val="000000"/>
              </a:buClr>
              <a:buSzPts val="1800"/>
              <a:buNone/>
            </a:pPr>
            <a:r>
              <a:rPr lang="en-US">
                <a:solidFill>
                  <a:srgbClr val="000000"/>
                </a:solidFill>
              </a:rPr>
              <a:t>Gravity is what keeps us on the Earth, but it can be overcome. If you toss a rock up in the air, it will only go up a little ways before the Earth’s gravity slows it and pulls it back down. If you throw it a little harder, it goes faster and higher before coming back down. If you could throw the rock hard enough, it would have enough velocity that the Earth’s gravity could not slow it down enough to stop it. The rock would have enough velocity to escape the Earth. </a:t>
            </a:r>
            <a:endParaRPr/>
          </a:p>
          <a:p>
            <a:pPr indent="0" lvl="0" marL="39687" rtl="0" algn="l">
              <a:lnSpc>
                <a:spcPct val="90000"/>
              </a:lnSpc>
              <a:spcBef>
                <a:spcPts val="400"/>
              </a:spcBef>
              <a:spcAft>
                <a:spcPts val="0"/>
              </a:spcAft>
              <a:buClr>
                <a:srgbClr val="000000"/>
              </a:buClr>
              <a:buSzPts val="1800"/>
              <a:buNone/>
            </a:pPr>
            <a:r>
              <a:rPr lang="en-US">
                <a:solidFill>
                  <a:srgbClr val="000000"/>
                </a:solidFill>
              </a:rPr>
              <a:t>For the Earth, that velocity is about 11 kilometers per second (7 miles/second). But an object’s escape velocity depends on its gravity: more gravity means a higher escape velocity, because the gravity will “hold onto” things more strongly. The Sun has far more gravity than the Earth, so its escape velocity is much higher—more than 600 km/s (380 miles/s). That’s 3000 times faster than a jet plane!</a:t>
            </a:r>
            <a:endParaRPr/>
          </a:p>
          <a:p>
            <a:pPr indent="0" lvl="0" marL="39687" rtl="0" algn="l">
              <a:lnSpc>
                <a:spcPct val="90000"/>
              </a:lnSpc>
              <a:spcBef>
                <a:spcPts val="400"/>
              </a:spcBef>
              <a:spcAft>
                <a:spcPts val="0"/>
              </a:spcAft>
              <a:buClr>
                <a:srgbClr val="000000"/>
              </a:buClr>
              <a:buSzPts val="1800"/>
              <a:buNone/>
            </a:pPr>
            <a:r>
              <a:rPr lang="en-US">
                <a:solidFill>
                  <a:srgbClr val="000000"/>
                </a:solidFill>
              </a:rPr>
              <a:t>If you take an object and squeeze it down in size, or take an object and pile mass onto it, its gravity (and escape velocity) will go up. At some point, if you keep doing that, you’ll have an object with so much gravity that the escape velocity is faster than light. Since that’s the ultimate speed limit of the Universe, anything too close would get trapped forever. No light can escape, and it’s like a bottomless pit: a black hole.</a:t>
            </a:r>
            <a:endParaRPr/>
          </a:p>
          <a:p>
            <a:pPr indent="0" lvl="0" marL="39687" rtl="0" algn="l">
              <a:lnSpc>
                <a:spcPct val="90000"/>
              </a:lnSpc>
              <a:spcBef>
                <a:spcPts val="400"/>
              </a:spcBef>
              <a:spcAft>
                <a:spcPts val="0"/>
              </a:spcAft>
              <a:buSzPts val="1800"/>
              <a:buNone/>
            </a:pPr>
            <a:r>
              <a:t/>
            </a:r>
            <a:endParaRPr>
              <a:solidFill>
                <a:srgbClr val="000000"/>
              </a:solidFill>
            </a:endParaRPr>
          </a:p>
          <a:p>
            <a:pPr indent="0" lvl="0" marL="39687" rtl="0" algn="l">
              <a:lnSpc>
                <a:spcPct val="90000"/>
              </a:lnSpc>
              <a:spcBef>
                <a:spcPts val="400"/>
              </a:spcBef>
              <a:spcAft>
                <a:spcPts val="0"/>
              </a:spcAft>
              <a:buClr>
                <a:srgbClr val="000000"/>
              </a:buClr>
              <a:buSzPts val="1800"/>
              <a:buNone/>
            </a:pPr>
            <a:r>
              <a:rPr lang="en-US">
                <a:solidFill>
                  <a:srgbClr val="000000"/>
                </a:solidFill>
              </a:rPr>
              <a:t>The image at left shows the quasar 3C 273 and its jet. On the right is the nearby radio galaxy M87, also showing its jet. These jets are composed of material being ejected from the vicinity of the black hole at speeds very close to the speed of light. Clearly, black holes do not simply vacuum up material; they also eject some of the material back out into space.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 name="Google Shape;7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Schwarzschild radius is defined classically – it is the radius where the escape velocity equals the speed of light. It is equal to the event horizon only for black holes that are not spinning (so-called Schwarzschild black holes.) In 1916, Karl Schwarzschild was the first person to solve Einstein’s equations of General Relativity for a non-spinning spherical massive object. His solution applies to any slowly or non-rotating spherical object, such as the Earth or the Sun. However, in the limit where the size of the object shrinks so that the escape velocity exceeds the speed of light, we call the object a black hole. The singularity represents the place where Einstein’s equations of General Relativity fail – the equations cannot be solved at this point, because the density is infinite, and the dimensional size has collapsed to a point.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bject on top, text on bottom" type="objOverTx">
  <p:cSld name="OBJECT_OVER_TEXT">
    <p:spTree>
      <p:nvGrpSpPr>
        <p:cNvPr id="31" name="Shape 31"/>
        <p:cNvGrpSpPr/>
        <p:nvPr/>
      </p:nvGrpSpPr>
      <p:grpSpPr>
        <a:xfrm>
          <a:off x="0" y="0"/>
          <a:ext cx="0" cy="0"/>
          <a:chOff x="0" y="0"/>
          <a:chExt cx="0" cy="0"/>
        </a:xfrm>
      </p:grpSpPr>
      <p:sp>
        <p:nvSpPr>
          <p:cNvPr id="32" name="Google Shape;32;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1pPr>
            <a:lvl2pPr lvl="1"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2pPr>
            <a:lvl3pPr lvl="2"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3pPr>
            <a:lvl4pPr lvl="3"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4pPr>
            <a:lvl5pPr lvl="4"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5pPr>
            <a:lvl6pPr lvl="5"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6pPr>
            <a:lvl7pPr lvl="6"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7pPr>
            <a:lvl8pPr lvl="7"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8pPr>
            <a:lvl9pPr lvl="8"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9.jpg"/><Relationship Id="rId5"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4.jpg"/><Relationship Id="rId5"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 name="Shape 38"/>
        <p:cNvGrpSpPr/>
        <p:nvPr/>
      </p:nvGrpSpPr>
      <p:grpSpPr>
        <a:xfrm>
          <a:off x="0" y="0"/>
          <a:ext cx="0" cy="0"/>
          <a:chOff x="0" y="0"/>
          <a:chExt cx="0" cy="0"/>
        </a:xfrm>
      </p:grpSpPr>
      <p:sp>
        <p:nvSpPr>
          <p:cNvPr id="39" name="Google Shape;39;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BLACK HOLES:</a:t>
            </a:r>
            <a:br>
              <a:rPr b="0" i="0" lang="en-US" sz="4400" u="none">
                <a:solidFill>
                  <a:schemeClr val="lt1"/>
                </a:solidFill>
                <a:latin typeface="Bodoni"/>
                <a:ea typeface="Bodoni"/>
                <a:cs typeface="Bodoni"/>
                <a:sym typeface="Bodoni"/>
              </a:rPr>
            </a:br>
            <a:r>
              <a:rPr b="0" i="0" lang="en-US" sz="4400" u="none">
                <a:solidFill>
                  <a:schemeClr val="lt1"/>
                </a:solidFill>
                <a:latin typeface="Bodoni"/>
                <a:ea typeface="Bodoni"/>
                <a:cs typeface="Bodoni"/>
                <a:sym typeface="Bodoni"/>
              </a:rPr>
              <a:t>The Other Side of Infinity</a:t>
            </a:r>
            <a:endParaRPr/>
          </a:p>
        </p:txBody>
      </p:sp>
      <p:sp>
        <p:nvSpPr>
          <p:cNvPr id="40" name="Google Shape;40;p6"/>
          <p:cNvSpPr txBox="1"/>
          <p:nvPr>
            <p:ph idx="1" type="subTitle"/>
          </p:nvPr>
        </p:nvSpPr>
        <p:spPr>
          <a:xfrm>
            <a:off x="1371600" y="3886200"/>
            <a:ext cx="6400800" cy="266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Presented by:</a:t>
            </a:r>
            <a:endParaRPr/>
          </a:p>
          <a:p>
            <a:pPr indent="0" lvl="0" marL="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Lynn Cominsky</a:t>
            </a:r>
            <a:endParaRPr/>
          </a:p>
          <a:p>
            <a:pPr indent="0" lvl="0" marL="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And</a:t>
            </a:r>
            <a:endParaRPr/>
          </a:p>
          <a:p>
            <a:pPr indent="0" lvl="0" marL="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Kevin McLin</a:t>
            </a:r>
            <a:endParaRPr/>
          </a:p>
          <a:p>
            <a:pPr indent="0" lvl="0" marL="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Sonoma State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5"/>
          <p:cNvSpPr txBox="1"/>
          <p:nvPr>
            <p:ph type="title"/>
          </p:nvPr>
        </p:nvSpPr>
        <p:spPr>
          <a:xfrm>
            <a:off x="638175" y="541337"/>
            <a:ext cx="7921625"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Masses of Black Holes</a:t>
            </a:r>
            <a:endParaRPr/>
          </a:p>
        </p:txBody>
      </p:sp>
      <p:sp>
        <p:nvSpPr>
          <p:cNvPr id="100" name="Google Shape;100;p15"/>
          <p:cNvSpPr txBox="1"/>
          <p:nvPr>
            <p:ph idx="1" type="body"/>
          </p:nvPr>
        </p:nvSpPr>
        <p:spPr>
          <a:xfrm>
            <a:off x="1066800" y="1676400"/>
            <a:ext cx="7451725" cy="46624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Primordial – can be any size, including very small (If &lt;10</a:t>
            </a:r>
            <a:r>
              <a:rPr b="0" baseline="30000" i="0" lang="en-US" sz="2400" u="none" cap="none" strike="noStrike">
                <a:solidFill>
                  <a:schemeClr val="lt1"/>
                </a:solidFill>
                <a:latin typeface="Arial"/>
                <a:ea typeface="Arial"/>
                <a:cs typeface="Arial"/>
                <a:sym typeface="Arial"/>
              </a:rPr>
              <a:t>14</a:t>
            </a:r>
            <a:r>
              <a:rPr b="0" i="0" lang="en-US" sz="2400" u="none" cap="none" strike="noStrike">
                <a:solidFill>
                  <a:schemeClr val="lt1"/>
                </a:solidFill>
                <a:latin typeface="Arial"/>
                <a:ea typeface="Arial"/>
                <a:cs typeface="Arial"/>
                <a:sym typeface="Arial"/>
              </a:rPr>
              <a:t> g, they would still exist)</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“Stellar-mass” black holes – must be at least 3 M</a:t>
            </a:r>
            <a:r>
              <a:rPr b="0" baseline="-25000" i="0" lang="en-US" sz="2400" u="none" cap="none" strike="noStrike">
                <a:solidFill>
                  <a:schemeClr val="lt1"/>
                </a:solidFill>
                <a:latin typeface="Arial"/>
                <a:ea typeface="Arial"/>
                <a:cs typeface="Arial"/>
                <a:sym typeface="Arial"/>
              </a:rPr>
              <a:t>o </a:t>
            </a:r>
            <a:r>
              <a:rPr b="0" i="0" lang="en-US" sz="2400" u="none" cap="none" strike="noStrike">
                <a:solidFill>
                  <a:schemeClr val="lt1"/>
                </a:solidFill>
                <a:latin typeface="Arial"/>
                <a:ea typeface="Arial"/>
                <a:cs typeface="Arial"/>
                <a:sym typeface="Arial"/>
              </a:rPr>
              <a:t>(~10</a:t>
            </a:r>
            <a:r>
              <a:rPr b="0" baseline="30000" i="0" lang="en-US" sz="2400" u="none" cap="none" strike="noStrike">
                <a:solidFill>
                  <a:schemeClr val="lt1"/>
                </a:solidFill>
                <a:latin typeface="Arial"/>
                <a:ea typeface="Arial"/>
                <a:cs typeface="Arial"/>
                <a:sym typeface="Arial"/>
              </a:rPr>
              <a:t>34</a:t>
            </a:r>
            <a:r>
              <a:rPr b="0" i="0" lang="en-US" sz="2400" u="none" cap="none" strike="noStrike">
                <a:solidFill>
                  <a:schemeClr val="lt1"/>
                </a:solidFill>
                <a:latin typeface="Arial"/>
                <a:ea typeface="Arial"/>
                <a:cs typeface="Arial"/>
                <a:sym typeface="Arial"/>
              </a:rPr>
              <a:t> g) – many examples are known</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Intermediate black holes – range from 100 to 1000 M</a:t>
            </a:r>
            <a:r>
              <a:rPr b="0" baseline="-25000" i="0" lang="en-US" sz="2400" u="none" cap="none" strike="noStrike">
                <a:solidFill>
                  <a:schemeClr val="lt1"/>
                </a:solidFill>
                <a:latin typeface="Arial"/>
                <a:ea typeface="Arial"/>
                <a:cs typeface="Arial"/>
                <a:sym typeface="Arial"/>
              </a:rPr>
              <a:t>o  </a:t>
            </a:r>
            <a:r>
              <a:rPr b="0" i="0" lang="en-US" sz="2400" u="none" cap="none" strike="noStrike">
                <a:solidFill>
                  <a:schemeClr val="lt1"/>
                </a:solidFill>
                <a:latin typeface="Arial"/>
                <a:ea typeface="Arial"/>
                <a:cs typeface="Arial"/>
                <a:sym typeface="Arial"/>
              </a:rPr>
              <a:t>- located in normal galaxies – many seen</a:t>
            </a:r>
            <a:endParaRPr b="0" baseline="-25000" i="0" sz="2400" u="none" cap="none" strike="noStrik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Massive black holes – about 10</a:t>
            </a:r>
            <a:r>
              <a:rPr b="0" baseline="30000" i="0" lang="en-US" sz="2400" u="none" cap="none" strike="noStrike">
                <a:solidFill>
                  <a:schemeClr val="lt1"/>
                </a:solidFill>
                <a:latin typeface="Arial"/>
                <a:ea typeface="Arial"/>
                <a:cs typeface="Arial"/>
                <a:sym typeface="Arial"/>
              </a:rPr>
              <a:t>6</a:t>
            </a:r>
            <a:r>
              <a:rPr b="0" i="0" lang="en-US" sz="2400" u="none" cap="none" strike="noStrike">
                <a:solidFill>
                  <a:schemeClr val="lt1"/>
                </a:solidFill>
                <a:latin typeface="Arial"/>
                <a:ea typeface="Arial"/>
                <a:cs typeface="Arial"/>
                <a:sym typeface="Arial"/>
              </a:rPr>
              <a:t> M</a:t>
            </a:r>
            <a:r>
              <a:rPr b="0" baseline="-25000" i="0" lang="en-US" sz="2400" u="none" cap="none" strike="noStrike">
                <a:solidFill>
                  <a:schemeClr val="lt1"/>
                </a:solidFill>
                <a:latin typeface="Arial"/>
                <a:ea typeface="Arial"/>
                <a:cs typeface="Arial"/>
                <a:sym typeface="Arial"/>
              </a:rPr>
              <a:t>o </a:t>
            </a:r>
            <a:r>
              <a:rPr b="0" i="0" lang="en-US" sz="2400" u="none" cap="none" strike="noStrike">
                <a:solidFill>
                  <a:schemeClr val="lt1"/>
                </a:solidFill>
                <a:latin typeface="Arial"/>
                <a:ea typeface="Arial"/>
                <a:cs typeface="Arial"/>
                <a:sym typeface="Arial"/>
              </a:rPr>
              <a:t>– such as in the center of the Milky Way – many seen</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Supermassive black holes – about 10</a:t>
            </a:r>
            <a:r>
              <a:rPr b="0" baseline="30000" i="0" lang="en-US" sz="2400" u="none" cap="none" strike="noStrike">
                <a:solidFill>
                  <a:schemeClr val="lt1"/>
                </a:solidFill>
                <a:latin typeface="Arial"/>
                <a:ea typeface="Arial"/>
                <a:cs typeface="Arial"/>
                <a:sym typeface="Arial"/>
              </a:rPr>
              <a:t>9-10</a:t>
            </a:r>
            <a:r>
              <a:rPr b="0" i="0" lang="en-US" sz="2400" u="none" cap="none" strike="noStrike">
                <a:solidFill>
                  <a:schemeClr val="lt1"/>
                </a:solidFill>
                <a:latin typeface="Arial"/>
                <a:ea typeface="Arial"/>
                <a:cs typeface="Arial"/>
                <a:sym typeface="Arial"/>
              </a:rPr>
              <a:t> M</a:t>
            </a:r>
            <a:r>
              <a:rPr b="0" baseline="-25000" i="0" lang="en-US" sz="2400" u="none" cap="none" strike="noStrike">
                <a:solidFill>
                  <a:schemeClr val="lt1"/>
                </a:solidFill>
                <a:latin typeface="Arial"/>
                <a:ea typeface="Arial"/>
                <a:cs typeface="Arial"/>
                <a:sym typeface="Arial"/>
              </a:rPr>
              <a:t>o  </a:t>
            </a:r>
            <a:r>
              <a:rPr b="0" i="0" lang="en-US" sz="2400" u="none" cap="none" strike="noStrike">
                <a:solidFill>
                  <a:schemeClr val="lt1"/>
                </a:solidFill>
                <a:latin typeface="Arial"/>
                <a:ea typeface="Arial"/>
                <a:cs typeface="Arial"/>
                <a:sym typeface="Arial"/>
              </a:rPr>
              <a:t>- located in Active Galactic Nuclei, often accompanied by jets – many seen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6"/>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cap="none" strike="noStrike">
                <a:solidFill>
                  <a:schemeClr val="lt1"/>
                </a:solidFill>
                <a:latin typeface="Bodoni"/>
                <a:ea typeface="Bodoni"/>
                <a:cs typeface="Bodoni"/>
                <a:sym typeface="Bodoni"/>
              </a:rPr>
              <a:t>How do black holes form?</a:t>
            </a:r>
            <a:endParaRPr/>
          </a:p>
        </p:txBody>
      </p:sp>
      <p:sp>
        <p:nvSpPr>
          <p:cNvPr id="106" name="Google Shape;106;p16"/>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Stellar-mass black holes </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Supernova: an exploding star. When a star with about 25 times the mass of the Sun ends its life, it explodes.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called a “stellar-mass black hole,” or a “regular” black hole</a:t>
            </a:r>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07" name="Google Shape;107;p16"/>
          <p:cNvPicPr preferRelativeResize="0"/>
          <p:nvPr>
            <p:ph idx="4294967295" type="body"/>
          </p:nvPr>
        </p:nvPicPr>
        <p:blipFill rotWithShape="1">
          <a:blip r:embed="rId4">
            <a:alphaModFix/>
          </a:blip>
          <a:srcRect b="0" l="0" r="0" t="0"/>
          <a:stretch/>
        </p:blipFill>
        <p:spPr>
          <a:xfrm>
            <a:off x="4991100" y="2719387"/>
            <a:ext cx="3352800" cy="228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7"/>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cap="none" strike="noStrike">
                <a:solidFill>
                  <a:schemeClr val="lt1"/>
                </a:solidFill>
                <a:latin typeface="Bodoni"/>
                <a:ea typeface="Bodoni"/>
                <a:cs typeface="Bodoni"/>
                <a:sym typeface="Bodoni"/>
              </a:rPr>
              <a:t>How do black holes form?</a:t>
            </a:r>
            <a:endParaRPr/>
          </a:p>
        </p:txBody>
      </p:sp>
      <p:sp>
        <p:nvSpPr>
          <p:cNvPr id="113" name="Google Shape;113;p17"/>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Stellar-mass black holes </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Stellar-mass black holes also form when two orbiting neutron stars – ultra-dense stellar cores left over from one kind of supernova – merge to produce a short gamma-ray burst.</a:t>
            </a:r>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14" name="Google Shape;114;p17"/>
          <p:cNvPicPr preferRelativeResize="0"/>
          <p:nvPr>
            <p:ph idx="4294967295" type="body"/>
          </p:nvPr>
        </p:nvPicPr>
        <p:blipFill rotWithShape="1">
          <a:blip r:embed="rId4">
            <a:alphaModFix/>
          </a:blip>
          <a:srcRect b="0" l="0" r="0" t="0"/>
          <a:stretch/>
        </p:blipFill>
        <p:spPr>
          <a:xfrm>
            <a:off x="4991100" y="2719387"/>
            <a:ext cx="3352800" cy="228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4">
            <a:alphaModFix amt="54997"/>
          </a:blip>
          <a:srcRect b="0" l="0" r="0" t="0"/>
          <a:stretch/>
        </p:blipFill>
        <p:spPr>
          <a:xfrm>
            <a:off x="187325" y="1333500"/>
            <a:ext cx="8791575" cy="4559300"/>
          </a:xfrm>
          <a:prstGeom prst="rect">
            <a:avLst/>
          </a:prstGeom>
          <a:noFill/>
          <a:ln>
            <a:noFill/>
          </a:ln>
        </p:spPr>
      </p:pic>
      <p:sp>
        <p:nvSpPr>
          <p:cNvPr id="120" name="Google Shape;120;p18"/>
          <p:cNvSpPr txBox="1"/>
          <p:nvPr>
            <p:ph type="title"/>
          </p:nvPr>
        </p:nvSpPr>
        <p:spPr>
          <a:xfrm>
            <a:off x="457200" y="274637"/>
            <a:ext cx="8229600" cy="1143000"/>
          </a:xfrm>
          <a:prstGeom prst="rect">
            <a:avLst/>
          </a:prstGeom>
          <a:noFill/>
          <a:ln>
            <a:noFill/>
          </a:ln>
        </p:spPr>
        <p:txBody>
          <a:bodyPr anchorCtr="0" anchor="ctr" bIns="45700" lIns="91425" spcFirstLastPara="1" rIns="13207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How do black holes form?</a:t>
            </a:r>
            <a:endParaRPr/>
          </a:p>
        </p:txBody>
      </p:sp>
      <p:sp>
        <p:nvSpPr>
          <p:cNvPr id="121" name="Google Shape;121;p18"/>
          <p:cNvSpPr txBox="1"/>
          <p:nvPr>
            <p:ph idx="1" type="body"/>
          </p:nvPr>
        </p:nvSpPr>
        <p:spPr>
          <a:xfrm>
            <a:off x="190500" y="1600200"/>
            <a:ext cx="8229600" cy="5257800"/>
          </a:xfrm>
          <a:prstGeom prst="rect">
            <a:avLst/>
          </a:prstGeom>
          <a:noFill/>
          <a:ln>
            <a:noFill/>
          </a:ln>
        </p:spPr>
        <p:txBody>
          <a:bodyPr anchorCtr="0" anchor="t" bIns="45700" lIns="91425" spcFirstLastPara="1" rIns="13207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Supermassive black holes</a:t>
            </a:r>
            <a:endParaRPr b="0" i="0" sz="3200" u="none">
              <a:solidFill>
                <a:schemeClr val="lt1"/>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lurk in the centers of galaxies, and are huge</a:t>
            </a:r>
            <a:endParaRPr b="0" i="0" sz="2800" u="none" cap="none" strike="noStrike">
              <a:solidFill>
                <a:schemeClr val="lt1"/>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millions or even billions of times the mass of the Sun!</a:t>
            </a:r>
            <a:endParaRPr b="0" i="0" sz="2800" u="none" cap="none" strike="noStrike">
              <a:solidFill>
                <a:schemeClr val="lt1"/>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Most likely formed at the same time as their parent galaxies, but exactly how is not known for sure.</a:t>
            </a:r>
            <a:endParaRPr b="0" i="0" sz="2800" u="none" cap="none" strike="noStrike">
              <a:solidFill>
                <a:schemeClr val="lt1"/>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Astronomers think there is a supermassive black hole in the center of nearly every large galaxy, including our own Milky Way.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19"/>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Bodoni"/>
              <a:buNone/>
            </a:pPr>
            <a:r>
              <a:rPr b="0" i="0" lang="en-US" sz="4000" u="none" cap="none" strike="noStrike">
                <a:solidFill>
                  <a:schemeClr val="lt1"/>
                </a:solidFill>
                <a:latin typeface="Bodoni"/>
                <a:ea typeface="Bodoni"/>
                <a:cs typeface="Bodoni"/>
                <a:sym typeface="Bodoni"/>
              </a:rPr>
              <a:t>Monstrous black holes</a:t>
            </a:r>
            <a:br>
              <a:rPr b="0" i="0" lang="en-US" sz="4000" u="none" cap="none" strike="noStrike">
                <a:solidFill>
                  <a:schemeClr val="lt1"/>
                </a:solidFill>
                <a:latin typeface="Bodoni"/>
                <a:ea typeface="Bodoni"/>
                <a:cs typeface="Bodoni"/>
                <a:sym typeface="Bodoni"/>
              </a:rPr>
            </a:br>
            <a:endParaRPr/>
          </a:p>
        </p:txBody>
      </p:sp>
      <p:sp>
        <p:nvSpPr>
          <p:cNvPr id="127" name="Google Shape;127;p19"/>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At the heart of every galaxy lies a black hole, millions to billions times the mass of our Sun</a:t>
            </a:r>
            <a:endParaRPr/>
          </a:p>
          <a:p>
            <a:pPr indent="-3429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ctr">
              <a:lnSpc>
                <a:spcPct val="100000"/>
              </a:lnSpc>
              <a:spcBef>
                <a:spcPts val="140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HST/NGC 4261</a:t>
            </a:r>
            <a:endParaRPr/>
          </a:p>
        </p:txBody>
      </p:sp>
      <p:pic>
        <p:nvPicPr>
          <p:cNvPr id="128" name="Google Shape;128;p19"/>
          <p:cNvPicPr preferRelativeResize="0"/>
          <p:nvPr>
            <p:ph idx="4294967295" type="body"/>
          </p:nvPr>
        </p:nvPicPr>
        <p:blipFill rotWithShape="1">
          <a:blip r:embed="rId4">
            <a:alphaModFix/>
          </a:blip>
          <a:srcRect b="13583" l="0" r="0" t="0"/>
          <a:stretch/>
        </p:blipFill>
        <p:spPr>
          <a:xfrm>
            <a:off x="4724400" y="1600200"/>
            <a:ext cx="3932237" cy="4525962"/>
          </a:xfrm>
          <a:prstGeom prst="rect">
            <a:avLst/>
          </a:prstGeom>
          <a:noFill/>
          <a:ln cap="flat" cmpd="sng" w="9525">
            <a:solidFill>
              <a:schemeClr val="dk2"/>
            </a:solidFill>
            <a:prstDash val="solid"/>
            <a:miter lim="800000"/>
            <a:headEnd len="sm" w="sm" type="none"/>
            <a:tailEnd len="sm" w="sm" type="none"/>
          </a:ln>
        </p:spPr>
      </p:pic>
      <p:cxnSp>
        <p:nvCxnSpPr>
          <p:cNvPr id="129" name="Google Shape;129;p19"/>
          <p:cNvCxnSpPr/>
          <p:nvPr/>
        </p:nvCxnSpPr>
        <p:spPr>
          <a:xfrm rot="10800000">
            <a:off x="5943600" y="3733800"/>
            <a:ext cx="0" cy="1600200"/>
          </a:xfrm>
          <a:prstGeom prst="straightConnector1">
            <a:avLst/>
          </a:prstGeom>
          <a:noFill/>
          <a:ln cap="flat" cmpd="sng" w="9525">
            <a:solidFill>
              <a:schemeClr val="dk1"/>
            </a:solidFill>
            <a:prstDash val="solid"/>
            <a:miter lim="800000"/>
            <a:headEnd len="med" w="med" type="none"/>
            <a:tailEnd len="med" w="med" type="triangle"/>
          </a:ln>
        </p:spPr>
      </p:cxnSp>
      <p:cxnSp>
        <p:nvCxnSpPr>
          <p:cNvPr id="130" name="Google Shape;130;p19"/>
          <p:cNvCxnSpPr/>
          <p:nvPr/>
        </p:nvCxnSpPr>
        <p:spPr>
          <a:xfrm rot="10800000">
            <a:off x="7467600" y="3733800"/>
            <a:ext cx="0" cy="1600200"/>
          </a:xfrm>
          <a:prstGeom prst="straightConnector1">
            <a:avLst/>
          </a:prstGeom>
          <a:noFill/>
          <a:ln cap="flat" cmpd="sng" w="9525">
            <a:solidFill>
              <a:schemeClr val="dk1"/>
            </a:solidFill>
            <a:prstDash val="solid"/>
            <a:miter lim="800000"/>
            <a:headEnd len="med" w="med" type="none"/>
            <a:tailEnd len="med" w="med" type="triangle"/>
          </a:ln>
        </p:spPr>
      </p:cxnSp>
      <p:sp>
        <p:nvSpPr>
          <p:cNvPr id="131" name="Google Shape;131;p19"/>
          <p:cNvSpPr txBox="1"/>
          <p:nvPr/>
        </p:nvSpPr>
        <p:spPr>
          <a:xfrm>
            <a:off x="5851525" y="5289550"/>
            <a:ext cx="16779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cap="none" strike="noStrike">
                <a:solidFill>
                  <a:schemeClr val="dk1"/>
                </a:solidFill>
                <a:latin typeface="Tahoma"/>
                <a:ea typeface="Tahoma"/>
                <a:cs typeface="Tahoma"/>
                <a:sym typeface="Tahoma"/>
              </a:rPr>
              <a:t>800 light years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0"/>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cap="none" strike="noStrike">
                <a:solidFill>
                  <a:schemeClr val="lt1"/>
                </a:solidFill>
                <a:latin typeface="Bodoni"/>
                <a:ea typeface="Bodoni"/>
                <a:cs typeface="Bodoni"/>
                <a:sym typeface="Bodoni"/>
              </a:rPr>
              <a:t>Target Object of the Day</a:t>
            </a:r>
            <a:endParaRPr/>
          </a:p>
        </p:txBody>
      </p:sp>
      <p:sp>
        <p:nvSpPr>
          <p:cNvPr id="137" name="Google Shape;137;p20"/>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Normal galaxy</a:t>
            </a:r>
            <a:endParaRPr/>
          </a:p>
          <a:p>
            <a:pPr indent="-285750" lvl="1" marL="742950" marR="0" rtl="0" algn="l">
              <a:lnSpc>
                <a:spcPct val="100000"/>
              </a:lnSpc>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A system of gas, stars, and dust bounded together by their mutual gravity.</a:t>
            </a:r>
            <a:endParaRPr/>
          </a:p>
          <a:p>
            <a:pPr indent="-285750" lvl="1" marL="742950" marR="0" rtl="0" algn="ctr">
              <a:lnSpc>
                <a:spcPct val="100000"/>
              </a:lnSpc>
              <a:spcBef>
                <a:spcPts val="40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	</a:t>
            </a:r>
            <a:endParaRPr/>
          </a:p>
          <a:p>
            <a:pPr indent="-285750" lvl="1" marL="742950" marR="0" rtl="0" algn="ctr">
              <a:lnSpc>
                <a:spcPct val="100000"/>
              </a:lnSpc>
              <a:spcBef>
                <a:spcPts val="40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VS.</a:t>
            </a:r>
            <a:endParaRPr/>
          </a:p>
          <a:p>
            <a:pPr indent="-285750" lvl="1" marL="742950" marR="0" rtl="0" algn="ctr">
              <a:lnSpc>
                <a:spcPct val="100000"/>
              </a:lnSpc>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Active galaxy</a:t>
            </a:r>
            <a:endParaRPr/>
          </a:p>
          <a:p>
            <a:pPr indent="-285750" lvl="1" marL="742950" marR="0" rtl="0" algn="l">
              <a:lnSpc>
                <a:spcPct val="100000"/>
              </a:lnSpc>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An galaxy with an intensely bright nucleus. At the center is a supermassive black hole that is feeding.</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38" name="Google Shape;138;p20"/>
          <p:cNvPicPr preferRelativeResize="0"/>
          <p:nvPr/>
        </p:nvPicPr>
        <p:blipFill rotWithShape="1">
          <a:blip r:embed="rId4">
            <a:alphaModFix/>
          </a:blip>
          <a:srcRect b="0" l="0" r="0" t="0"/>
          <a:stretch/>
        </p:blipFill>
        <p:spPr>
          <a:xfrm>
            <a:off x="4495800" y="1676400"/>
            <a:ext cx="4343400" cy="3997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Active Galaxies</a:t>
            </a:r>
            <a:endParaRPr/>
          </a:p>
        </p:txBody>
      </p:sp>
      <p:sp>
        <p:nvSpPr>
          <p:cNvPr id="144" name="Google Shape;144;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1" lang="en-US" sz="3200" u="sng">
                <a:solidFill>
                  <a:schemeClr val="lt1"/>
                </a:solidFill>
                <a:latin typeface="Arial"/>
                <a:ea typeface="Arial"/>
                <a:cs typeface="Arial"/>
                <a:sym typeface="Arial"/>
                <a:hlinkClick r:id="rId4">
                  <a:extLst>
                    <a:ext uri="{A12FA001-AC4F-418D-AE19-62706E023703}">
                      <ahyp:hlinkClr val="tx"/>
                    </a:ext>
                  </a:extLst>
                </a:hlinkClick>
              </a:rPr>
              <a:t>Show the video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2"/>
          <p:cNvSpPr txBox="1"/>
          <p:nvPr>
            <p:ph type="title"/>
          </p:nvPr>
        </p:nvSpPr>
        <p:spPr>
          <a:xfrm>
            <a:off x="1371600" y="1008062"/>
            <a:ext cx="73152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Gamma-ray Jets from Active Galaxies</a:t>
            </a:r>
            <a:endParaRPr/>
          </a:p>
        </p:txBody>
      </p:sp>
      <p:sp>
        <p:nvSpPr>
          <p:cNvPr id="150" name="Google Shape;150;p22"/>
          <p:cNvSpPr txBox="1"/>
          <p:nvPr>
            <p:ph idx="1" type="body"/>
          </p:nvPr>
        </p:nvSpPr>
        <p:spPr>
          <a:xfrm>
            <a:off x="685800" y="1744662"/>
            <a:ext cx="3676650" cy="45434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 Jets flare dramatically in gamma rays</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 Galaxies that point their jets at us are called “blazars”</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How do the black holes send out jets?</a:t>
            </a:r>
            <a:endParaRPr/>
          </a:p>
        </p:txBody>
      </p:sp>
      <p:pic>
        <p:nvPicPr>
          <p:cNvPr id="151" name="Google Shape;151;p22"/>
          <p:cNvPicPr preferRelativeResize="0"/>
          <p:nvPr/>
        </p:nvPicPr>
        <p:blipFill rotWithShape="1">
          <a:blip r:embed="rId4">
            <a:alphaModFix/>
          </a:blip>
          <a:srcRect b="0" l="0" r="0" t="0"/>
          <a:stretch/>
        </p:blipFill>
        <p:spPr>
          <a:xfrm>
            <a:off x="4343400" y="1981200"/>
            <a:ext cx="4419600" cy="3644900"/>
          </a:xfrm>
          <a:prstGeom prst="rect">
            <a:avLst/>
          </a:prstGeom>
          <a:noFill/>
          <a:ln>
            <a:noFill/>
          </a:ln>
        </p:spPr>
      </p:pic>
      <p:sp>
        <p:nvSpPr>
          <p:cNvPr id="152" name="Google Shape;152;p22"/>
          <p:cNvSpPr txBox="1"/>
          <p:nvPr/>
        </p:nvSpPr>
        <p:spPr>
          <a:xfrm>
            <a:off x="4267200" y="5715000"/>
            <a:ext cx="3886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cap="none" strike="noStrike">
                <a:solidFill>
                  <a:schemeClr val="dk1"/>
                </a:solidFill>
                <a:latin typeface="Tahoma"/>
                <a:ea typeface="Tahoma"/>
                <a:cs typeface="Tahoma"/>
                <a:sym typeface="Tahoma"/>
              </a:rPr>
              <a:t>Art by Aurore Simonnet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Anatomy of an active galaxy</a:t>
            </a:r>
            <a:endParaRPr/>
          </a:p>
        </p:txBody>
      </p:sp>
      <p:pic>
        <p:nvPicPr>
          <p:cNvPr id="158" name="Google Shape;158;p23"/>
          <p:cNvPicPr preferRelativeResize="0"/>
          <p:nvPr/>
        </p:nvPicPr>
        <p:blipFill rotWithShape="1">
          <a:blip r:embed="rId4">
            <a:alphaModFix/>
          </a:blip>
          <a:srcRect b="0" l="0" r="0" t="0"/>
          <a:stretch/>
        </p:blipFill>
        <p:spPr>
          <a:xfrm>
            <a:off x="1905000" y="1447800"/>
            <a:ext cx="5257800" cy="4267200"/>
          </a:xfrm>
          <a:prstGeom prst="rect">
            <a:avLst/>
          </a:prstGeom>
          <a:noFill/>
          <a:ln>
            <a:noFill/>
          </a:ln>
        </p:spPr>
      </p:pic>
      <p:cxnSp>
        <p:nvCxnSpPr>
          <p:cNvPr id="159" name="Google Shape;159;p23"/>
          <p:cNvCxnSpPr/>
          <p:nvPr/>
        </p:nvCxnSpPr>
        <p:spPr>
          <a:xfrm flipH="1">
            <a:off x="5867400" y="1828800"/>
            <a:ext cx="1752600" cy="304800"/>
          </a:xfrm>
          <a:prstGeom prst="straightConnector1">
            <a:avLst/>
          </a:prstGeom>
          <a:noFill/>
          <a:ln cap="flat" cmpd="sng" w="38100">
            <a:solidFill>
              <a:srgbClr val="008000"/>
            </a:solidFill>
            <a:prstDash val="solid"/>
            <a:miter lim="800000"/>
            <a:headEnd len="med" w="med" type="none"/>
            <a:tailEnd len="med" w="med" type="triangle"/>
          </a:ln>
        </p:spPr>
      </p:cxnSp>
      <p:sp>
        <p:nvSpPr>
          <p:cNvPr id="160" name="Google Shape;160;p23"/>
          <p:cNvSpPr txBox="1"/>
          <p:nvPr/>
        </p:nvSpPr>
        <p:spPr>
          <a:xfrm>
            <a:off x="7543800" y="1616075"/>
            <a:ext cx="1295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Jet</a:t>
            </a:r>
            <a:endParaRPr/>
          </a:p>
        </p:txBody>
      </p:sp>
      <p:cxnSp>
        <p:nvCxnSpPr>
          <p:cNvPr id="161" name="Google Shape;161;p23"/>
          <p:cNvCxnSpPr/>
          <p:nvPr/>
        </p:nvCxnSpPr>
        <p:spPr>
          <a:xfrm rot="10800000">
            <a:off x="4876800" y="3962400"/>
            <a:ext cx="2743200" cy="381000"/>
          </a:xfrm>
          <a:prstGeom prst="straightConnector1">
            <a:avLst/>
          </a:prstGeom>
          <a:noFill/>
          <a:ln cap="flat" cmpd="sng" w="38100">
            <a:solidFill>
              <a:srgbClr val="008000"/>
            </a:solidFill>
            <a:prstDash val="solid"/>
            <a:miter lim="800000"/>
            <a:headEnd len="med" w="med" type="none"/>
            <a:tailEnd len="med" w="med" type="triangle"/>
          </a:ln>
        </p:spPr>
      </p:cxnSp>
      <p:sp>
        <p:nvSpPr>
          <p:cNvPr id="162" name="Google Shape;162;p23"/>
          <p:cNvSpPr txBox="1"/>
          <p:nvPr/>
        </p:nvSpPr>
        <p:spPr>
          <a:xfrm>
            <a:off x="7543800" y="4114800"/>
            <a:ext cx="1524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Torus</a:t>
            </a:r>
            <a:endParaRPr/>
          </a:p>
        </p:txBody>
      </p:sp>
      <p:sp>
        <p:nvSpPr>
          <p:cNvPr id="163" name="Google Shape;163;p23"/>
          <p:cNvSpPr txBox="1"/>
          <p:nvPr/>
        </p:nvSpPr>
        <p:spPr>
          <a:xfrm>
            <a:off x="0" y="2438400"/>
            <a:ext cx="19812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Accretion disk</a:t>
            </a:r>
            <a:endParaRPr/>
          </a:p>
        </p:txBody>
      </p:sp>
      <p:cxnSp>
        <p:nvCxnSpPr>
          <p:cNvPr id="164" name="Google Shape;164;p23"/>
          <p:cNvCxnSpPr/>
          <p:nvPr/>
        </p:nvCxnSpPr>
        <p:spPr>
          <a:xfrm>
            <a:off x="1600200" y="2743200"/>
            <a:ext cx="2743200" cy="990600"/>
          </a:xfrm>
          <a:prstGeom prst="straightConnector1">
            <a:avLst/>
          </a:prstGeom>
          <a:noFill/>
          <a:ln cap="flat" cmpd="sng" w="38100">
            <a:solidFill>
              <a:srgbClr val="008000"/>
            </a:solidFill>
            <a:prstDash val="solid"/>
            <a:miter lim="800000"/>
            <a:headEnd len="med" w="med" type="none"/>
            <a:tailEnd len="med" w="med" type="triangle"/>
          </a:ln>
        </p:spPr>
      </p:cxnSp>
      <p:cxnSp>
        <p:nvCxnSpPr>
          <p:cNvPr id="165" name="Google Shape;165;p23"/>
          <p:cNvCxnSpPr/>
          <p:nvPr/>
        </p:nvCxnSpPr>
        <p:spPr>
          <a:xfrm flipH="1" rot="10800000">
            <a:off x="1600200" y="4191000"/>
            <a:ext cx="2209800" cy="381000"/>
          </a:xfrm>
          <a:prstGeom prst="straightConnector1">
            <a:avLst/>
          </a:prstGeom>
          <a:noFill/>
          <a:ln cap="flat" cmpd="sng" w="38100">
            <a:solidFill>
              <a:srgbClr val="008000"/>
            </a:solidFill>
            <a:prstDash val="solid"/>
            <a:miter lim="800000"/>
            <a:headEnd len="med" w="med" type="none"/>
            <a:tailEnd len="med" w="med" type="triangle"/>
          </a:ln>
        </p:spPr>
      </p:cxnSp>
      <p:sp>
        <p:nvSpPr>
          <p:cNvPr id="166" name="Google Shape;166;p23"/>
          <p:cNvSpPr txBox="1"/>
          <p:nvPr/>
        </p:nvSpPr>
        <p:spPr>
          <a:xfrm>
            <a:off x="-76200" y="4114800"/>
            <a:ext cx="2133600" cy="10064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Inner, central part of the galaxy</a:t>
            </a:r>
            <a:endParaRPr/>
          </a:p>
        </p:txBody>
      </p:sp>
      <p:pic>
        <p:nvPicPr>
          <p:cNvPr id="167" name="Google Shape;167;p23"/>
          <p:cNvPicPr preferRelativeResize="0"/>
          <p:nvPr/>
        </p:nvPicPr>
        <p:blipFill rotWithShape="1">
          <a:blip r:embed="rId5">
            <a:alphaModFix/>
          </a:blip>
          <a:srcRect b="0" l="0" r="0" t="0"/>
          <a:stretch/>
        </p:blipFill>
        <p:spPr>
          <a:xfrm>
            <a:off x="5486400" y="2438400"/>
            <a:ext cx="2362200" cy="1192212"/>
          </a:xfrm>
          <a:prstGeom prst="rect">
            <a:avLst/>
          </a:prstGeom>
          <a:noFill/>
          <a:ln>
            <a:noFill/>
          </a:ln>
        </p:spPr>
      </p:pic>
      <p:cxnSp>
        <p:nvCxnSpPr>
          <p:cNvPr id="168" name="Google Shape;168;p23"/>
          <p:cNvCxnSpPr/>
          <p:nvPr/>
        </p:nvCxnSpPr>
        <p:spPr>
          <a:xfrm flipH="1" rot="10800000">
            <a:off x="4267200" y="2438400"/>
            <a:ext cx="1219200" cy="1219200"/>
          </a:xfrm>
          <a:prstGeom prst="straightConnector1">
            <a:avLst/>
          </a:prstGeom>
          <a:noFill/>
          <a:ln cap="flat" cmpd="sng" w="25400">
            <a:solidFill>
              <a:schemeClr val="dk1"/>
            </a:solidFill>
            <a:prstDash val="solid"/>
            <a:miter lim="800000"/>
            <a:headEnd len="med" w="med" type="none"/>
            <a:tailEnd len="med" w="med" type="none"/>
          </a:ln>
        </p:spPr>
      </p:cxnSp>
      <p:cxnSp>
        <p:nvCxnSpPr>
          <p:cNvPr id="169" name="Google Shape;169;p23"/>
          <p:cNvCxnSpPr/>
          <p:nvPr/>
        </p:nvCxnSpPr>
        <p:spPr>
          <a:xfrm flipH="1" rot="10800000">
            <a:off x="4719637" y="3633787"/>
            <a:ext cx="3124200" cy="228600"/>
          </a:xfrm>
          <a:prstGeom prst="straightConnector1">
            <a:avLst/>
          </a:prstGeom>
          <a:noFill/>
          <a:ln cap="flat" cmpd="sng" w="25400">
            <a:solidFill>
              <a:schemeClr val="dk1"/>
            </a:solidFill>
            <a:prstDash val="solid"/>
            <a:miter lim="800000"/>
            <a:headEnd len="med" w="med" type="none"/>
            <a:tailEnd len="med" w="med" type="none"/>
          </a:ln>
        </p:spPr>
      </p:cxnSp>
      <p:cxnSp>
        <p:nvCxnSpPr>
          <p:cNvPr id="170" name="Google Shape;170;p23"/>
          <p:cNvCxnSpPr/>
          <p:nvPr/>
        </p:nvCxnSpPr>
        <p:spPr>
          <a:xfrm rot="10800000">
            <a:off x="6705600" y="3048000"/>
            <a:ext cx="1447800" cy="609600"/>
          </a:xfrm>
          <a:prstGeom prst="straightConnector1">
            <a:avLst/>
          </a:prstGeom>
          <a:noFill/>
          <a:ln cap="flat" cmpd="sng" w="38100">
            <a:solidFill>
              <a:srgbClr val="008000"/>
            </a:solidFill>
            <a:prstDash val="solid"/>
            <a:miter lim="800000"/>
            <a:headEnd len="med" w="med" type="none"/>
            <a:tailEnd len="med" w="med" type="triangle"/>
          </a:ln>
        </p:spPr>
      </p:cxnSp>
      <p:sp>
        <p:nvSpPr>
          <p:cNvPr id="171" name="Google Shape;171;p23"/>
          <p:cNvSpPr txBox="1"/>
          <p:nvPr/>
        </p:nvSpPr>
        <p:spPr>
          <a:xfrm>
            <a:off x="7848600" y="35814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Black Hole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For High School Students</a:t>
            </a:r>
            <a:endParaRPr/>
          </a:p>
        </p:txBody>
      </p:sp>
      <p:sp>
        <p:nvSpPr>
          <p:cNvPr id="177" name="Google Shape;177;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Active Galaxies Educator Guide</a:t>
            </a:r>
            <a:endParaRPr/>
          </a:p>
        </p:txBody>
      </p:sp>
      <p:pic>
        <p:nvPicPr>
          <p:cNvPr id="178" name="Google Shape;178;p24"/>
          <p:cNvPicPr preferRelativeResize="0"/>
          <p:nvPr/>
        </p:nvPicPr>
        <p:blipFill rotWithShape="1">
          <a:blip r:embed="rId4">
            <a:alphaModFix/>
          </a:blip>
          <a:srcRect b="0" l="0" r="0" t="0"/>
          <a:stretch/>
        </p:blipFill>
        <p:spPr>
          <a:xfrm>
            <a:off x="609600" y="2209800"/>
            <a:ext cx="3351212" cy="4400550"/>
          </a:xfrm>
          <a:prstGeom prst="rect">
            <a:avLst/>
          </a:prstGeom>
          <a:noFill/>
          <a:ln>
            <a:noFill/>
          </a:ln>
        </p:spPr>
      </p:pic>
      <p:sp>
        <p:nvSpPr>
          <p:cNvPr id="179" name="Google Shape;179;p24"/>
          <p:cNvSpPr txBox="1"/>
          <p:nvPr/>
        </p:nvSpPr>
        <p:spPr>
          <a:xfrm>
            <a:off x="4343400" y="2438400"/>
            <a:ext cx="3886200" cy="35607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1"/>
              </a:buClr>
              <a:buSzPts val="2400"/>
              <a:buFont typeface="Arial"/>
              <a:buAutoNum type="arabicParenR"/>
            </a:pPr>
            <a:r>
              <a:rPr b="1" i="0" lang="en-US" sz="2400" u="none" cap="none" strike="noStrike">
                <a:solidFill>
                  <a:schemeClr val="lt1"/>
                </a:solidFill>
                <a:latin typeface="Arial"/>
                <a:ea typeface="Arial"/>
                <a:cs typeface="Arial"/>
                <a:sym typeface="Arial"/>
              </a:rPr>
              <a:t>Building Perspectives with Active Galaxies</a:t>
            </a:r>
            <a:endParaRPr/>
          </a:p>
          <a:p>
            <a:pPr indent="-342900" lvl="0" marL="342900" marR="0" rtl="0" algn="l">
              <a:lnSpc>
                <a:spcPct val="100000"/>
              </a:lnSpc>
              <a:spcBef>
                <a:spcPts val="1200"/>
              </a:spcBef>
              <a:spcAft>
                <a:spcPts val="0"/>
              </a:spcAft>
              <a:buClr>
                <a:schemeClr val="lt1"/>
              </a:buClr>
              <a:buSzPts val="2400"/>
              <a:buFont typeface="Arial"/>
              <a:buAutoNum type="arabicParenR"/>
            </a:pPr>
            <a:r>
              <a:rPr b="1" i="0" lang="en-US" sz="2400" u="none" cap="none" strike="noStrike">
                <a:solidFill>
                  <a:schemeClr val="lt1"/>
                </a:solidFill>
                <a:latin typeface="Arial"/>
                <a:ea typeface="Arial"/>
                <a:cs typeface="Arial"/>
                <a:sym typeface="Arial"/>
              </a:rPr>
              <a:t>Zooming in on Active Galaxies</a:t>
            </a:r>
            <a:endParaRPr/>
          </a:p>
          <a:p>
            <a:pPr indent="-342900" lvl="0" marL="342900" marR="0" rtl="0" algn="l">
              <a:lnSpc>
                <a:spcPct val="100000"/>
              </a:lnSpc>
              <a:spcBef>
                <a:spcPts val="1200"/>
              </a:spcBef>
              <a:spcAft>
                <a:spcPts val="0"/>
              </a:spcAft>
              <a:buClr>
                <a:schemeClr val="lt1"/>
              </a:buClr>
              <a:buSzPts val="2400"/>
              <a:buFont typeface="Arial"/>
              <a:buAutoNum type="arabicParenR"/>
            </a:pPr>
            <a:r>
              <a:rPr b="1" i="0" lang="en-US" sz="2400" u="none" cap="none" strike="noStrike">
                <a:solidFill>
                  <a:schemeClr val="lt1"/>
                </a:solidFill>
                <a:latin typeface="Arial"/>
                <a:ea typeface="Arial"/>
                <a:cs typeface="Arial"/>
                <a:sym typeface="Arial"/>
              </a:rPr>
              <a:t>Light Travel Time and the Size of Active Galaxies</a:t>
            </a:r>
            <a:endParaRPr/>
          </a:p>
          <a:p>
            <a:pPr indent="0" lvl="0" marL="0" marR="0" rtl="0" algn="l">
              <a:lnSpc>
                <a:spcPct val="100000"/>
              </a:lnSpc>
              <a:spcBef>
                <a:spcPts val="0"/>
              </a:spcBef>
              <a:spcAft>
                <a:spcPts val="0"/>
              </a:spcAft>
              <a:buNone/>
            </a:pPr>
            <a:r>
              <a:t/>
            </a:r>
            <a:endParaRPr b="1" i="0" sz="2400" u="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The show content</a:t>
            </a:r>
            <a:endParaRPr/>
          </a:p>
        </p:txBody>
      </p:sp>
      <p:sp>
        <p:nvSpPr>
          <p:cNvPr id="46" name="Google Shape;46;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The Search for Black Holes</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The Formation of Stellar-Mass Black Holes</a:t>
            </a:r>
            <a:r>
              <a:rPr b="0" i="0" lang="en-US" sz="3200" u="none" cap="none" strike="noStrike">
                <a:solidFill>
                  <a:schemeClr val="lt1"/>
                </a:solidFill>
                <a:latin typeface="Arial"/>
                <a:ea typeface="Arial"/>
                <a:cs typeface="Arial"/>
                <a:sym typeface="Arial"/>
              </a:rPr>
              <a:t> </a:t>
            </a:r>
            <a:endParaRPr/>
          </a:p>
          <a:p>
            <a:pPr indent="-342900" lvl="0" marL="342900" marR="0" rtl="0" algn="l">
              <a:lnSpc>
                <a:spcPct val="100000"/>
              </a:lnSpc>
              <a:spcBef>
                <a:spcPts val="64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Supermassive Black Holes</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Travel Inside the Black Hole at the Center of the Milky Way</a:t>
            </a:r>
            <a:br>
              <a:rPr b="0" i="0" lang="en-US" sz="3200" u="none" cap="none" strike="noStrike">
                <a:solidFill>
                  <a:schemeClr val="lt1"/>
                </a:solidFill>
                <a:latin typeface="Arial"/>
                <a:ea typeface="Arial"/>
                <a:cs typeface="Arial"/>
                <a:sym typeface="Arial"/>
              </a:rPr>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Building Perspectives</a:t>
            </a:r>
            <a:endParaRPr/>
          </a:p>
        </p:txBody>
      </p:sp>
      <p:sp>
        <p:nvSpPr>
          <p:cNvPr id="185" name="Google Shape;185;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There are different components in active galaxies. </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Different viewing angles lead to dramatic differences in the appearance of simple objects. </a:t>
            </a:r>
            <a:endParaRPr/>
          </a:p>
          <a:p>
            <a:pPr indent="-342900" lvl="0" marL="342900" marR="0" rtl="0" algn="l">
              <a:lnSpc>
                <a:spcPct val="100000"/>
              </a:lnSpc>
              <a:spcBef>
                <a:spcPts val="640"/>
              </a:spcBef>
              <a:spcAft>
                <a:spcPts val="0"/>
              </a:spcAft>
              <a:buClr>
                <a:schemeClr val="lt1"/>
              </a:buClr>
              <a:buSzPts val="3200"/>
              <a:buFont typeface="Arial"/>
              <a:buChar char="•"/>
            </a:pPr>
            <a:r>
              <a:rPr b="1" i="0" lang="en-US" sz="3200" u="sng">
                <a:solidFill>
                  <a:schemeClr val="lt1"/>
                </a:solidFill>
                <a:latin typeface="Arial"/>
                <a:ea typeface="Arial"/>
                <a:cs typeface="Arial"/>
                <a:sym typeface="Arial"/>
              </a:rPr>
              <a:t>Activity:</a:t>
            </a:r>
            <a:r>
              <a:rPr b="0" i="0" lang="en-US" sz="3200" u="none">
                <a:solidFill>
                  <a:schemeClr val="lt1"/>
                </a:solidFill>
                <a:latin typeface="Arial"/>
                <a:ea typeface="Arial"/>
                <a:cs typeface="Arial"/>
                <a:sym typeface="Arial"/>
              </a:rPr>
              <a:t> Build the active galaxy out of paper, styrofoam and toothpicks, and draw it from different angles.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Building Perspectives</a:t>
            </a:r>
            <a:endParaRPr/>
          </a:p>
        </p:txBody>
      </p:sp>
      <p:sp>
        <p:nvSpPr>
          <p:cNvPr id="191" name="Google Shape;191;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Comparing active galaxy models</a:t>
            </a:r>
            <a:endParaRPr/>
          </a:p>
        </p:txBody>
      </p:sp>
      <p:pic>
        <p:nvPicPr>
          <p:cNvPr id="192" name="Google Shape;192;p26"/>
          <p:cNvPicPr preferRelativeResize="0"/>
          <p:nvPr/>
        </p:nvPicPr>
        <p:blipFill rotWithShape="1">
          <a:blip r:embed="rId4">
            <a:alphaModFix/>
          </a:blip>
          <a:srcRect b="0" l="0" r="0" t="0"/>
          <a:stretch/>
        </p:blipFill>
        <p:spPr>
          <a:xfrm>
            <a:off x="838200" y="2438400"/>
            <a:ext cx="5562600" cy="3708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7"/>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Galaxies and Black Holes</a:t>
            </a:r>
            <a:endParaRPr/>
          </a:p>
        </p:txBody>
      </p:sp>
      <p:sp>
        <p:nvSpPr>
          <p:cNvPr id="198" name="Google Shape;198;p27"/>
          <p:cNvSpPr txBox="1"/>
          <p:nvPr>
            <p:ph idx="4294967295" type="body"/>
          </p:nvPr>
        </p:nvSpPr>
        <p:spPr>
          <a:xfrm>
            <a:off x="685800" y="2674937"/>
            <a:ext cx="4038600" cy="18399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Zooming in to see the central torus of an active galaxy.</a:t>
            </a:r>
            <a:endParaRPr/>
          </a:p>
        </p:txBody>
      </p:sp>
      <p:pic>
        <p:nvPicPr>
          <p:cNvPr id="199" name="Google Shape;199;p27"/>
          <p:cNvPicPr preferRelativeResize="0"/>
          <p:nvPr>
            <p:ph idx="4294967295" type="body"/>
          </p:nvPr>
        </p:nvPicPr>
        <p:blipFill rotWithShape="1">
          <a:blip r:embed="rId4">
            <a:alphaModFix/>
          </a:blip>
          <a:srcRect b="0" l="0" r="0" t="0"/>
          <a:stretch/>
        </p:blipFill>
        <p:spPr>
          <a:xfrm>
            <a:off x="4648200" y="1676400"/>
            <a:ext cx="4038600" cy="3741737"/>
          </a:xfrm>
          <a:prstGeom prst="rect">
            <a:avLst/>
          </a:prstGeom>
          <a:noFill/>
          <a:ln>
            <a:noFill/>
          </a:ln>
        </p:spPr>
      </p:pic>
      <p:sp>
        <p:nvSpPr>
          <p:cNvPr id="200" name="Google Shape;200;p27"/>
          <p:cNvSpPr txBox="1"/>
          <p:nvPr/>
        </p:nvSpPr>
        <p:spPr>
          <a:xfrm>
            <a:off x="7239000" y="1828800"/>
            <a:ext cx="476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Jet</a:t>
            </a:r>
            <a:endParaRPr/>
          </a:p>
        </p:txBody>
      </p:sp>
      <p:sp>
        <p:nvSpPr>
          <p:cNvPr id="201" name="Google Shape;201;p27"/>
          <p:cNvSpPr txBox="1"/>
          <p:nvPr/>
        </p:nvSpPr>
        <p:spPr>
          <a:xfrm>
            <a:off x="5791200" y="2438400"/>
            <a:ext cx="15795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Accretion disk</a:t>
            </a:r>
            <a:endParaRPr/>
          </a:p>
        </p:txBody>
      </p:sp>
      <p:sp>
        <p:nvSpPr>
          <p:cNvPr id="202" name="Google Shape;202;p27"/>
          <p:cNvSpPr txBox="1"/>
          <p:nvPr/>
        </p:nvSpPr>
        <p:spPr>
          <a:xfrm>
            <a:off x="5241925" y="4756150"/>
            <a:ext cx="12334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Black Hole</a:t>
            </a:r>
            <a:endParaRPr/>
          </a:p>
        </p:txBody>
      </p:sp>
      <p:cxnSp>
        <p:nvCxnSpPr>
          <p:cNvPr id="203" name="Google Shape;203;p27"/>
          <p:cNvCxnSpPr/>
          <p:nvPr/>
        </p:nvCxnSpPr>
        <p:spPr>
          <a:xfrm>
            <a:off x="6324600" y="2743200"/>
            <a:ext cx="304800" cy="457200"/>
          </a:xfrm>
          <a:prstGeom prst="straightConnector1">
            <a:avLst/>
          </a:prstGeom>
          <a:noFill/>
          <a:ln cap="flat" cmpd="sng" w="9525">
            <a:solidFill>
              <a:schemeClr val="dk1"/>
            </a:solidFill>
            <a:prstDash val="solid"/>
            <a:miter lim="800000"/>
            <a:headEnd len="med" w="med" type="none"/>
            <a:tailEnd len="med" w="med" type="triangle"/>
          </a:ln>
        </p:spPr>
      </p:cxnSp>
      <p:cxnSp>
        <p:nvCxnSpPr>
          <p:cNvPr id="204" name="Google Shape;204;p27"/>
          <p:cNvCxnSpPr/>
          <p:nvPr/>
        </p:nvCxnSpPr>
        <p:spPr>
          <a:xfrm>
            <a:off x="7620000" y="2057400"/>
            <a:ext cx="152400" cy="152400"/>
          </a:xfrm>
          <a:prstGeom prst="straightConnector1">
            <a:avLst/>
          </a:prstGeom>
          <a:noFill/>
          <a:ln cap="flat" cmpd="sng" w="9525">
            <a:solidFill>
              <a:schemeClr val="dk1"/>
            </a:solidFill>
            <a:prstDash val="solid"/>
            <a:miter lim="800000"/>
            <a:headEnd len="med" w="med" type="none"/>
            <a:tailEnd len="med" w="med" type="triangle"/>
          </a:ln>
        </p:spPr>
      </p:cxnSp>
      <p:cxnSp>
        <p:nvCxnSpPr>
          <p:cNvPr id="205" name="Google Shape;205;p27"/>
          <p:cNvCxnSpPr/>
          <p:nvPr/>
        </p:nvCxnSpPr>
        <p:spPr>
          <a:xfrm flipH="1" rot="10800000">
            <a:off x="6172200" y="3505200"/>
            <a:ext cx="685800" cy="12954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Radio Lobe Galaxy</a:t>
            </a:r>
            <a:endParaRPr/>
          </a:p>
        </p:txBody>
      </p:sp>
      <p:pic>
        <p:nvPicPr>
          <p:cNvPr id="211" name="Google Shape;211;p28"/>
          <p:cNvPicPr preferRelativeResize="0"/>
          <p:nvPr>
            <p:ph idx="1" type="body"/>
          </p:nvPr>
        </p:nvPicPr>
        <p:blipFill rotWithShape="1">
          <a:blip r:embed="rId4">
            <a:alphaModFix/>
          </a:blip>
          <a:srcRect b="0" l="0" r="0" t="0"/>
          <a:stretch/>
        </p:blipFill>
        <p:spPr>
          <a:xfrm>
            <a:off x="2128837" y="1600200"/>
            <a:ext cx="4884737" cy="4525962"/>
          </a:xfrm>
          <a:prstGeom prst="rect">
            <a:avLst/>
          </a:prstGeom>
          <a:noFill/>
          <a:ln>
            <a:noFill/>
          </a:ln>
        </p:spPr>
      </p:pic>
      <p:sp>
        <p:nvSpPr>
          <p:cNvPr id="212" name="Google Shape;212;p28"/>
          <p:cNvSpPr txBox="1"/>
          <p:nvPr/>
        </p:nvSpPr>
        <p:spPr>
          <a:xfrm>
            <a:off x="2270125" y="1708150"/>
            <a:ext cx="1346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Radio lobes</a:t>
            </a:r>
            <a:endParaRPr/>
          </a:p>
        </p:txBody>
      </p:sp>
      <p:cxnSp>
        <p:nvCxnSpPr>
          <p:cNvPr id="213" name="Google Shape;213;p28"/>
          <p:cNvCxnSpPr/>
          <p:nvPr/>
        </p:nvCxnSpPr>
        <p:spPr>
          <a:xfrm>
            <a:off x="3581400" y="1981200"/>
            <a:ext cx="1905000" cy="228600"/>
          </a:xfrm>
          <a:prstGeom prst="straightConnector1">
            <a:avLst/>
          </a:prstGeom>
          <a:noFill/>
          <a:ln cap="flat" cmpd="sng" w="9525">
            <a:solidFill>
              <a:schemeClr val="dk1"/>
            </a:solidFill>
            <a:prstDash val="solid"/>
            <a:miter lim="800000"/>
            <a:headEnd len="med" w="med" type="none"/>
            <a:tailEnd len="med" w="med" type="triangle"/>
          </a:ln>
        </p:spPr>
      </p:cxnSp>
      <p:sp>
        <p:nvSpPr>
          <p:cNvPr id="214" name="Google Shape;214;p28"/>
          <p:cNvSpPr txBox="1"/>
          <p:nvPr/>
        </p:nvSpPr>
        <p:spPr>
          <a:xfrm>
            <a:off x="5165725" y="3460750"/>
            <a:ext cx="476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Jet</a:t>
            </a:r>
            <a:endParaRPr/>
          </a:p>
        </p:txBody>
      </p:sp>
      <p:cxnSp>
        <p:nvCxnSpPr>
          <p:cNvPr id="215" name="Google Shape;215;p28"/>
          <p:cNvCxnSpPr/>
          <p:nvPr/>
        </p:nvCxnSpPr>
        <p:spPr>
          <a:xfrm rot="10800000">
            <a:off x="4953000" y="3429000"/>
            <a:ext cx="304800" cy="228600"/>
          </a:xfrm>
          <a:prstGeom prst="straightConnector1">
            <a:avLst/>
          </a:prstGeom>
          <a:noFill/>
          <a:ln cap="flat" cmpd="sng" w="9525">
            <a:solidFill>
              <a:schemeClr val="dk1"/>
            </a:solidFill>
            <a:prstDash val="solid"/>
            <a:miter lim="800000"/>
            <a:headEnd len="med" w="med" type="none"/>
            <a:tailEnd len="med" w="med" type="triangle"/>
          </a:ln>
        </p:spPr>
      </p:cxnSp>
      <p:sp>
        <p:nvSpPr>
          <p:cNvPr id="216" name="Google Shape;216;p28"/>
          <p:cNvSpPr txBox="1"/>
          <p:nvPr/>
        </p:nvSpPr>
        <p:spPr>
          <a:xfrm>
            <a:off x="4556125" y="4984750"/>
            <a:ext cx="16081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Accretion Disk</a:t>
            </a:r>
            <a:endParaRPr/>
          </a:p>
        </p:txBody>
      </p:sp>
      <p:cxnSp>
        <p:nvCxnSpPr>
          <p:cNvPr id="217" name="Google Shape;217;p28"/>
          <p:cNvCxnSpPr/>
          <p:nvPr/>
        </p:nvCxnSpPr>
        <p:spPr>
          <a:xfrm rot="10800000">
            <a:off x="4343400" y="4267200"/>
            <a:ext cx="381000" cy="7620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29"/>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Two Views of an </a:t>
            </a:r>
            <a:br>
              <a:rPr b="0" i="0" lang="en-US" sz="4000" u="none">
                <a:solidFill>
                  <a:schemeClr val="lt1"/>
                </a:solidFill>
                <a:latin typeface="Bodoni"/>
                <a:ea typeface="Bodoni"/>
                <a:cs typeface="Bodoni"/>
                <a:sym typeface="Bodoni"/>
              </a:rPr>
            </a:br>
            <a:r>
              <a:rPr b="0" i="0" lang="en-US" sz="4000" u="none">
                <a:solidFill>
                  <a:schemeClr val="lt1"/>
                </a:solidFill>
                <a:latin typeface="Bodoni"/>
                <a:ea typeface="Bodoni"/>
                <a:cs typeface="Bodoni"/>
                <a:sym typeface="Bodoni"/>
              </a:rPr>
              <a:t>Active Galaxy</a:t>
            </a:r>
            <a:endParaRPr/>
          </a:p>
        </p:txBody>
      </p:sp>
      <p:sp>
        <p:nvSpPr>
          <p:cNvPr id="223" name="Google Shape;223;p29"/>
          <p:cNvSpPr txBox="1"/>
          <p:nvPr>
            <p:ph idx="4294967295"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View at an angle to jet</a:t>
            </a:r>
            <a:endParaRPr/>
          </a:p>
        </p:txBody>
      </p:sp>
      <p:pic>
        <p:nvPicPr>
          <p:cNvPr id="224" name="Google Shape;224;p29"/>
          <p:cNvPicPr preferRelativeResize="0"/>
          <p:nvPr/>
        </p:nvPicPr>
        <p:blipFill rotWithShape="1">
          <a:blip r:embed="rId4">
            <a:alphaModFix/>
          </a:blip>
          <a:srcRect b="0" l="0" r="0" t="0"/>
          <a:stretch/>
        </p:blipFill>
        <p:spPr>
          <a:xfrm>
            <a:off x="4648200" y="2143125"/>
            <a:ext cx="4038600" cy="3716337"/>
          </a:xfrm>
          <a:prstGeom prst="rect">
            <a:avLst/>
          </a:prstGeom>
          <a:noFill/>
          <a:ln>
            <a:noFill/>
          </a:ln>
        </p:spPr>
      </p:pic>
      <p:sp>
        <p:nvSpPr>
          <p:cNvPr id="225" name="Google Shape;225;p29"/>
          <p:cNvSpPr txBox="1"/>
          <p:nvPr/>
        </p:nvSpPr>
        <p:spPr>
          <a:xfrm>
            <a:off x="784225" y="1600200"/>
            <a:ext cx="3386137"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ahoma"/>
              <a:buNone/>
            </a:pPr>
            <a:r>
              <a:rPr b="0" i="0" lang="en-US" sz="2800" u="none">
                <a:solidFill>
                  <a:schemeClr val="lt1"/>
                </a:solidFill>
                <a:latin typeface="Tahoma"/>
                <a:ea typeface="Tahoma"/>
                <a:cs typeface="Tahoma"/>
                <a:sym typeface="Tahoma"/>
              </a:rPr>
              <a:t>View at 90</a:t>
            </a:r>
            <a:r>
              <a:rPr b="0" baseline="30000" i="0" lang="en-US" sz="2800" u="none">
                <a:solidFill>
                  <a:schemeClr val="lt1"/>
                </a:solidFill>
                <a:latin typeface="Noto Sans Symbols"/>
                <a:ea typeface="Noto Sans Symbols"/>
                <a:cs typeface="Noto Sans Symbols"/>
                <a:sym typeface="Noto Sans Symbols"/>
              </a:rPr>
              <a:t>ο</a:t>
            </a:r>
            <a:r>
              <a:rPr b="0" i="0" lang="en-US" sz="2800" u="none">
                <a:solidFill>
                  <a:schemeClr val="lt1"/>
                </a:solidFill>
                <a:latin typeface="Tahoma"/>
                <a:ea typeface="Tahoma"/>
                <a:cs typeface="Tahoma"/>
                <a:sym typeface="Tahoma"/>
              </a:rPr>
              <a:t> from Jet</a:t>
            </a:r>
            <a:endParaRPr/>
          </a:p>
        </p:txBody>
      </p:sp>
      <p:sp>
        <p:nvSpPr>
          <p:cNvPr id="226" name="Google Shape;226;p29"/>
          <p:cNvSpPr txBox="1"/>
          <p:nvPr/>
        </p:nvSpPr>
        <p:spPr>
          <a:xfrm>
            <a:off x="727075" y="5799137"/>
            <a:ext cx="3500437"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ahoma"/>
              <a:buNone/>
            </a:pPr>
            <a:r>
              <a:rPr b="0" i="0" lang="en-US" sz="3200" u="none">
                <a:solidFill>
                  <a:schemeClr val="lt1"/>
                </a:solidFill>
                <a:latin typeface="Tahoma"/>
                <a:ea typeface="Tahoma"/>
                <a:cs typeface="Tahoma"/>
                <a:sym typeface="Tahoma"/>
              </a:rPr>
              <a:t>Radio Lobe Galaxy</a:t>
            </a:r>
            <a:endParaRPr/>
          </a:p>
        </p:txBody>
      </p:sp>
      <p:sp>
        <p:nvSpPr>
          <p:cNvPr id="227" name="Google Shape;227;p29"/>
          <p:cNvSpPr txBox="1"/>
          <p:nvPr/>
        </p:nvSpPr>
        <p:spPr>
          <a:xfrm>
            <a:off x="5278437" y="5799137"/>
            <a:ext cx="2778125"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ahoma"/>
              <a:buNone/>
            </a:pPr>
            <a:r>
              <a:rPr b="0" i="0" lang="en-US" sz="3200" u="none">
                <a:solidFill>
                  <a:schemeClr val="lt1"/>
                </a:solidFill>
                <a:latin typeface="Tahoma"/>
                <a:ea typeface="Tahoma"/>
                <a:cs typeface="Tahoma"/>
                <a:sym typeface="Tahoma"/>
              </a:rPr>
              <a:t>Seyfert Galaxy</a:t>
            </a:r>
            <a:endParaRPr/>
          </a:p>
        </p:txBody>
      </p:sp>
      <p:pic>
        <p:nvPicPr>
          <p:cNvPr id="228" name="Google Shape;228;p29"/>
          <p:cNvPicPr preferRelativeResize="0"/>
          <p:nvPr>
            <p:ph idx="4294967295" type="body"/>
          </p:nvPr>
        </p:nvPicPr>
        <p:blipFill rotWithShape="1">
          <a:blip r:embed="rId5">
            <a:alphaModFix/>
          </a:blip>
          <a:srcRect b="0" l="0" r="0" t="0"/>
          <a:stretch/>
        </p:blipFill>
        <p:spPr>
          <a:xfrm>
            <a:off x="457200" y="2154237"/>
            <a:ext cx="4038600" cy="3727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30"/>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Another view of an </a:t>
            </a:r>
            <a:br>
              <a:rPr b="0" i="0" lang="en-US" sz="4000" u="none">
                <a:solidFill>
                  <a:schemeClr val="lt1"/>
                </a:solidFill>
                <a:latin typeface="Bodoni"/>
                <a:ea typeface="Bodoni"/>
                <a:cs typeface="Bodoni"/>
                <a:sym typeface="Bodoni"/>
              </a:rPr>
            </a:br>
            <a:r>
              <a:rPr b="0" i="0" lang="en-US" sz="4000" u="none">
                <a:solidFill>
                  <a:schemeClr val="lt1"/>
                </a:solidFill>
                <a:latin typeface="Bodoni"/>
                <a:ea typeface="Bodoni"/>
                <a:cs typeface="Bodoni"/>
                <a:sym typeface="Bodoni"/>
              </a:rPr>
              <a:t>Active Galaxy</a:t>
            </a:r>
            <a:endParaRPr/>
          </a:p>
        </p:txBody>
      </p:sp>
      <p:pic>
        <p:nvPicPr>
          <p:cNvPr id="234" name="Google Shape;234;p30"/>
          <p:cNvPicPr preferRelativeResize="0"/>
          <p:nvPr>
            <p:ph idx="4294967295" type="body"/>
          </p:nvPr>
        </p:nvPicPr>
        <p:blipFill rotWithShape="1">
          <a:blip r:embed="rId4">
            <a:alphaModFix/>
          </a:blip>
          <a:srcRect b="0" l="0" r="0" t="0"/>
          <a:stretch/>
        </p:blipFill>
        <p:spPr>
          <a:xfrm>
            <a:off x="457200" y="1992312"/>
            <a:ext cx="4038600" cy="3740150"/>
          </a:xfrm>
          <a:prstGeom prst="rect">
            <a:avLst/>
          </a:prstGeom>
          <a:noFill/>
          <a:ln>
            <a:noFill/>
          </a:ln>
        </p:spPr>
      </p:pic>
      <p:sp>
        <p:nvSpPr>
          <p:cNvPr id="235" name="Google Shape;235;p30"/>
          <p:cNvSpPr txBox="1"/>
          <p:nvPr>
            <p:ph idx="4294967295"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Looking down the Jet</a:t>
            </a:r>
            <a:endParaRPr/>
          </a:p>
          <a:p>
            <a:pPr indent="-3429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From this view, we see the active galaxy emitting gamma rays and X-rays.</a:t>
            </a:r>
            <a:endParaRPr/>
          </a:p>
        </p:txBody>
      </p:sp>
      <p:sp>
        <p:nvSpPr>
          <p:cNvPr id="236" name="Google Shape;236;p30"/>
          <p:cNvSpPr txBox="1"/>
          <p:nvPr/>
        </p:nvSpPr>
        <p:spPr>
          <a:xfrm>
            <a:off x="914400" y="5791200"/>
            <a:ext cx="2592387"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ahoma"/>
              <a:buNone/>
            </a:pPr>
            <a:r>
              <a:rPr b="0" i="0" lang="en-US" sz="3200" u="none">
                <a:solidFill>
                  <a:schemeClr val="lt1"/>
                </a:solidFill>
                <a:latin typeface="Tahoma"/>
                <a:ea typeface="Tahoma"/>
                <a:cs typeface="Tahoma"/>
                <a:sym typeface="Tahoma"/>
              </a:rPr>
              <a:t>Blazar Galaxy</a:t>
            </a:r>
            <a:endParaRPr/>
          </a:p>
        </p:txBody>
      </p:sp>
      <p:sp>
        <p:nvSpPr>
          <p:cNvPr id="237" name="Google Shape;237;p30"/>
          <p:cNvSpPr txBox="1"/>
          <p:nvPr/>
        </p:nvSpPr>
        <p:spPr>
          <a:xfrm>
            <a:off x="4572000" y="5257800"/>
            <a:ext cx="16081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Quasar 3C279</a:t>
            </a:r>
            <a:endParaRPr/>
          </a:p>
        </p:txBody>
      </p:sp>
      <p:cxnSp>
        <p:nvCxnSpPr>
          <p:cNvPr id="238" name="Google Shape;238;p30"/>
          <p:cNvCxnSpPr/>
          <p:nvPr/>
        </p:nvCxnSpPr>
        <p:spPr>
          <a:xfrm rot="10800000">
            <a:off x="4267200" y="5181600"/>
            <a:ext cx="457200" cy="1524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Where are black holes located?</a:t>
            </a:r>
            <a:endParaRPr/>
          </a:p>
        </p:txBody>
      </p:sp>
      <p:sp>
        <p:nvSpPr>
          <p:cNvPr id="244" name="Google Shape;244;p3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Let’s think….</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They form from exploded stars…</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We have one at the center of the Milky Way….</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The nearest one discovered is  ~1600 light years away</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Black holes are everywhere!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32"/>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Milky Way’s BH</a:t>
            </a:r>
            <a:endParaRPr/>
          </a:p>
        </p:txBody>
      </p:sp>
      <p:sp>
        <p:nvSpPr>
          <p:cNvPr id="250" name="Google Shape;250;p32"/>
          <p:cNvSpPr txBox="1"/>
          <p:nvPr>
            <p:ph idx="4294967295" type="body"/>
          </p:nvPr>
        </p:nvSpPr>
        <p:spPr>
          <a:xfrm>
            <a:off x="457200" y="1219200"/>
            <a:ext cx="8229600" cy="21859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Zooming in to see the stars in the central parsec of the Milky Way galaxy, orbiting around – the BH!</a:t>
            </a:r>
            <a:endParaRPr/>
          </a:p>
        </p:txBody>
      </p:sp>
      <p:pic>
        <p:nvPicPr>
          <p:cNvPr id="251" name="Google Shape;251;p32"/>
          <p:cNvPicPr preferRelativeResize="0"/>
          <p:nvPr/>
        </p:nvPicPr>
        <p:blipFill rotWithShape="1">
          <a:blip r:embed="rId4">
            <a:alphaModFix/>
          </a:blip>
          <a:srcRect b="0" l="0" r="0" t="0"/>
          <a:stretch/>
        </p:blipFill>
        <p:spPr>
          <a:xfrm>
            <a:off x="2819400" y="2514600"/>
            <a:ext cx="2895600" cy="3733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33"/>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Evidence</a:t>
            </a:r>
            <a:endParaRPr/>
          </a:p>
        </p:txBody>
      </p:sp>
      <p:sp>
        <p:nvSpPr>
          <p:cNvPr id="257" name="Google Shape;257;p33"/>
          <p:cNvSpPr txBox="1"/>
          <p:nvPr>
            <p:ph idx="4294967295" type="body"/>
          </p:nvPr>
        </p:nvSpPr>
        <p:spPr>
          <a:xfrm>
            <a:off x="457200" y="1219200"/>
            <a:ext cx="3581400" cy="5638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This shows ten years worth of Prof. Ghez’ data at 2.2 microns of the stars orbiting around a 4 million solar mass black hole at the center of the Milky Way.</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It also shows the star’s orbits extrapolated into the future</a:t>
            </a:r>
            <a:endParaRPr/>
          </a:p>
        </p:txBody>
      </p:sp>
      <p:pic>
        <p:nvPicPr>
          <p:cNvPr id="258" name="Google Shape;258;p33"/>
          <p:cNvPicPr preferRelativeResize="0"/>
          <p:nvPr/>
        </p:nvPicPr>
        <p:blipFill rotWithShape="1">
          <a:blip r:embed="rId4">
            <a:alphaModFix/>
          </a:blip>
          <a:srcRect b="0" l="0" r="0" t="0"/>
          <a:stretch/>
        </p:blipFill>
        <p:spPr>
          <a:xfrm>
            <a:off x="4495800" y="1676400"/>
            <a:ext cx="4114800" cy="4114800"/>
          </a:xfrm>
          <a:prstGeom prst="rect">
            <a:avLst/>
          </a:prstGeom>
          <a:noFill/>
          <a:ln>
            <a:noFill/>
          </a:ln>
        </p:spPr>
      </p:pic>
      <p:sp>
        <p:nvSpPr>
          <p:cNvPr id="259" name="Google Shape;259;p33"/>
          <p:cNvSpPr txBox="1"/>
          <p:nvPr/>
        </p:nvSpPr>
        <p:spPr>
          <a:xfrm>
            <a:off x="4572000" y="6096000"/>
            <a:ext cx="4267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Note: Stars S0-2 and S0-16 provide the best data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Section 3</a:t>
            </a:r>
            <a:endParaRPr/>
          </a:p>
        </p:txBody>
      </p:sp>
      <p:pic>
        <p:nvPicPr>
          <p:cNvPr id="265" name="Google Shape;265;p34"/>
          <p:cNvPicPr preferRelativeResize="0"/>
          <p:nvPr/>
        </p:nvPicPr>
        <p:blipFill rotWithShape="1">
          <a:blip r:embed="rId4">
            <a:alphaModFix/>
          </a:blip>
          <a:srcRect b="0" l="0" r="0" t="0"/>
          <a:stretch/>
        </p:blipFill>
        <p:spPr>
          <a:xfrm>
            <a:off x="1646237" y="503237"/>
            <a:ext cx="5851525" cy="5851525"/>
          </a:xfrm>
          <a:prstGeom prst="rect">
            <a:avLst/>
          </a:prstGeom>
          <a:noFill/>
          <a:ln cap="flat" cmpd="sng" w="9525">
            <a:solidFill>
              <a:schemeClr val="dk1"/>
            </a:solidFill>
            <a:prstDash val="solid"/>
            <a:miter lim="800000"/>
            <a:headEnd len="sm" w="sm" type="none"/>
            <a:tailEnd len="sm" w="sm" type="none"/>
          </a:ln>
        </p:spPr>
      </p:pic>
      <p:sp>
        <p:nvSpPr>
          <p:cNvPr id="266" name="Google Shape;266;p34"/>
          <p:cNvSpPr txBox="1"/>
          <p:nvPr/>
        </p:nvSpPr>
        <p:spPr>
          <a:xfrm>
            <a:off x="609600" y="4270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Bodoni"/>
              <a:buNone/>
            </a:pPr>
            <a:r>
              <a:rPr b="0" i="0" lang="en-US" sz="3200" u="none">
                <a:solidFill>
                  <a:schemeClr val="lt1"/>
                </a:solidFill>
                <a:latin typeface="Bodoni"/>
                <a:ea typeface="Bodoni"/>
                <a:cs typeface="Bodoni"/>
                <a:sym typeface="Bodoni"/>
              </a:rPr>
              <a:t>Stars orbiting our central supermassive black hole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BLACK HOLES for educators</a:t>
            </a:r>
            <a:endParaRPr/>
          </a:p>
        </p:txBody>
      </p:sp>
      <p:sp>
        <p:nvSpPr>
          <p:cNvPr id="52" name="Google Shape;52;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Section 1 - The Formation of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1 – Tasty Active Galaxies</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Section 2 - The gravity of the situation (around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2 - Black Hole Space Warp</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Section 3 - Travel Inside the Black Hole at the Center of the Milky Way</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3 - Science Fiction or Fact </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Section 4 - The Search for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Actvity 4 – Fermi Race Game and more!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 name="Shape 56"/>
        <p:cNvGrpSpPr/>
        <p:nvPr/>
      </p:nvGrpSpPr>
      <p:grpSpPr>
        <a:xfrm>
          <a:off x="0" y="0"/>
          <a:ext cx="0" cy="0"/>
          <a:chOff x="0" y="0"/>
          <a:chExt cx="0" cy="0"/>
        </a:xfrm>
      </p:grpSpPr>
      <p:sp>
        <p:nvSpPr>
          <p:cNvPr id="57" name="Google Shape;57;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Section 1</a:t>
            </a:r>
            <a:endParaRPr/>
          </a:p>
        </p:txBody>
      </p:sp>
      <p:sp>
        <p:nvSpPr>
          <p:cNvPr id="58" name="Google Shape;58;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The Formation of Black Holes</a:t>
            </a:r>
            <a:br>
              <a:rPr b="0" i="0" lang="en-US" sz="3200" u="none">
                <a:solidFill>
                  <a:schemeClr val="lt1"/>
                </a:solidFill>
                <a:latin typeface="Arial"/>
                <a:ea typeface="Arial"/>
                <a:cs typeface="Arial"/>
                <a:sym typeface="Arial"/>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pic>
        <p:nvPicPr>
          <p:cNvPr id="63" name="Google Shape;63;p10"/>
          <p:cNvPicPr preferRelativeResize="0"/>
          <p:nvPr/>
        </p:nvPicPr>
        <p:blipFill rotWithShape="1">
          <a:blip r:embed="rId4">
            <a:alphaModFix/>
          </a:blip>
          <a:srcRect b="0" l="0" r="0" t="0"/>
          <a:stretch/>
        </p:blipFill>
        <p:spPr>
          <a:xfrm>
            <a:off x="990600" y="4267200"/>
            <a:ext cx="4114800" cy="2506662"/>
          </a:xfrm>
          <a:prstGeom prst="rect">
            <a:avLst/>
          </a:prstGeom>
          <a:noFill/>
          <a:ln>
            <a:noFill/>
          </a:ln>
        </p:spPr>
      </p:pic>
      <p:pic>
        <p:nvPicPr>
          <p:cNvPr id="64" name="Google Shape;64;p10"/>
          <p:cNvPicPr preferRelativeResize="0"/>
          <p:nvPr/>
        </p:nvPicPr>
        <p:blipFill rotWithShape="1">
          <a:blip r:embed="rId5">
            <a:alphaModFix/>
          </a:blip>
          <a:srcRect b="0" l="0" r="0" t="0"/>
          <a:stretch/>
        </p:blipFill>
        <p:spPr>
          <a:xfrm>
            <a:off x="4876800" y="4271962"/>
            <a:ext cx="3352800" cy="2501900"/>
          </a:xfrm>
          <a:prstGeom prst="rect">
            <a:avLst/>
          </a:prstGeom>
          <a:noFill/>
          <a:ln>
            <a:noFill/>
          </a:ln>
        </p:spPr>
      </p:pic>
      <p:sp>
        <p:nvSpPr>
          <p:cNvPr id="65" name="Google Shape;65;p10"/>
          <p:cNvSpPr txBox="1"/>
          <p:nvPr>
            <p:ph idx="12" type="sldNum"/>
          </p:nvPr>
        </p:nvSpPr>
        <p:spPr>
          <a:xfrm>
            <a:off x="7462837" y="5599112"/>
            <a:ext cx="312737" cy="261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
        <p:nvSpPr>
          <p:cNvPr id="66" name="Google Shape;66;p10"/>
          <p:cNvSpPr txBox="1"/>
          <p:nvPr>
            <p:ph type="title"/>
          </p:nvPr>
        </p:nvSpPr>
        <p:spPr>
          <a:xfrm>
            <a:off x="457200" y="304800"/>
            <a:ext cx="8229600" cy="1143000"/>
          </a:xfrm>
          <a:prstGeom prst="rect">
            <a:avLst/>
          </a:prstGeom>
          <a:noFill/>
          <a:ln>
            <a:noFill/>
          </a:ln>
        </p:spPr>
        <p:txBody>
          <a:bodyPr anchorCtr="0" anchor="ctr" bIns="45700" lIns="91425" spcFirstLastPara="1" rIns="13207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First comes first</a:t>
            </a:r>
            <a:endParaRPr/>
          </a:p>
        </p:txBody>
      </p:sp>
      <p:sp>
        <p:nvSpPr>
          <p:cNvPr id="67" name="Google Shape;67;p10"/>
          <p:cNvSpPr txBox="1"/>
          <p:nvPr>
            <p:ph idx="1" type="body"/>
          </p:nvPr>
        </p:nvSpPr>
        <p:spPr>
          <a:xfrm>
            <a:off x="622300" y="1231900"/>
            <a:ext cx="7886700" cy="2489200"/>
          </a:xfrm>
          <a:prstGeom prst="rect">
            <a:avLst/>
          </a:prstGeom>
          <a:noFill/>
          <a:ln>
            <a:noFill/>
          </a:ln>
        </p:spPr>
        <p:txBody>
          <a:bodyPr anchorCtr="0" anchor="t" bIns="45700" lIns="91425" spcFirstLastPara="1" rIns="13207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What is a black hole?</a:t>
            </a:r>
            <a:endParaRPr b="0" i="0" sz="3200" u="none" cap="none" strike="noStrike">
              <a:solidFill>
                <a:schemeClr val="lt1"/>
              </a:solidFill>
              <a:latin typeface="Arial"/>
              <a:ea typeface="Arial"/>
              <a:cs typeface="Arial"/>
              <a:sym typeface="Arial"/>
            </a:endParaRPr>
          </a:p>
          <a:p>
            <a:pPr indent="-285750" lvl="1" marL="742950" marR="0" rtl="0" algn="l">
              <a:lnSpc>
                <a:spcPct val="10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Not just a vacuum cleaner</a:t>
            </a:r>
            <a:endParaRPr b="0" i="0" sz="2800" u="none" cap="none" strike="noStrike">
              <a:solidFill>
                <a:schemeClr val="lt1"/>
              </a:solidFill>
              <a:latin typeface="Arial"/>
              <a:ea typeface="Arial"/>
              <a:cs typeface="Arial"/>
              <a:sym typeface="Arial"/>
            </a:endParaRPr>
          </a:p>
          <a:p>
            <a:pPr indent="-285750" lvl="1" marL="742950" marR="0" rtl="0" algn="l">
              <a:lnSpc>
                <a:spcPct val="10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If you take an object and squeeze it down in size, or take an object and pile mass onto it, its gravity (and escape velocity) will go 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1"/>
          <p:cNvSpPr txBox="1"/>
          <p:nvPr>
            <p:ph type="title"/>
          </p:nvPr>
        </p:nvSpPr>
        <p:spPr>
          <a:xfrm>
            <a:off x="638175" y="541337"/>
            <a:ext cx="7921625"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Black Hole Structure </a:t>
            </a:r>
            <a:endParaRPr/>
          </a:p>
        </p:txBody>
      </p:sp>
      <p:sp>
        <p:nvSpPr>
          <p:cNvPr id="73" name="Google Shape;73;p11"/>
          <p:cNvSpPr txBox="1"/>
          <p:nvPr>
            <p:ph idx="1" type="body"/>
          </p:nvPr>
        </p:nvSpPr>
        <p:spPr>
          <a:xfrm>
            <a:off x="1119187" y="1651000"/>
            <a:ext cx="3902075" cy="46624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Schwarzschild radius defines the event horizon</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a:t>
            </a:r>
            <a:r>
              <a:rPr b="0" baseline="-25000" i="0" lang="en-US" sz="2400" u="none" cap="none" strike="noStrike">
                <a:solidFill>
                  <a:schemeClr val="lt1"/>
                </a:solidFill>
                <a:latin typeface="Arial"/>
                <a:ea typeface="Arial"/>
                <a:cs typeface="Arial"/>
                <a:sym typeface="Arial"/>
              </a:rPr>
              <a:t>sch</a:t>
            </a:r>
            <a:r>
              <a:rPr b="0" i="0" lang="en-US" sz="2400" u="none" cap="none" strike="noStrike">
                <a:solidFill>
                  <a:schemeClr val="lt1"/>
                </a:solidFill>
                <a:latin typeface="Arial"/>
                <a:ea typeface="Arial"/>
                <a:cs typeface="Arial"/>
                <a:sym typeface="Arial"/>
              </a:rPr>
              <a:t> = 2GM/c</a:t>
            </a:r>
            <a:r>
              <a:rPr b="0" baseline="30000" i="0" lang="en-US" sz="2400" u="none" cap="none" strike="noStrike">
                <a:solidFill>
                  <a:schemeClr val="lt1"/>
                </a:solidFill>
                <a:latin typeface="Arial"/>
                <a:ea typeface="Arial"/>
                <a:cs typeface="Arial"/>
                <a:sym typeface="Arial"/>
              </a:rPr>
              <a:t>2</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Not even light can escape, once it has crossed the event horizon</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Cosmic censorship prevails (you cannot see inside the event horizon)</a:t>
            </a:r>
            <a:endParaRPr/>
          </a:p>
        </p:txBody>
      </p:sp>
      <p:grpSp>
        <p:nvGrpSpPr>
          <p:cNvPr id="74" name="Google Shape;74;p11"/>
          <p:cNvGrpSpPr/>
          <p:nvPr/>
        </p:nvGrpSpPr>
        <p:grpSpPr>
          <a:xfrm>
            <a:off x="5238750" y="1601787"/>
            <a:ext cx="3589337" cy="4435475"/>
            <a:chOff x="3068" y="1017"/>
            <a:chExt cx="2261" cy="2794"/>
          </a:xfrm>
        </p:grpSpPr>
        <p:pic>
          <p:nvPicPr>
            <p:cNvPr id="75" name="Google Shape;75;p11"/>
            <p:cNvPicPr preferRelativeResize="0"/>
            <p:nvPr/>
          </p:nvPicPr>
          <p:blipFill rotWithShape="1">
            <a:blip r:embed="rId4">
              <a:alphaModFix/>
            </a:blip>
            <a:srcRect b="0" l="0" r="0" t="0"/>
            <a:stretch/>
          </p:blipFill>
          <p:spPr>
            <a:xfrm>
              <a:off x="3068" y="1017"/>
              <a:ext cx="2261" cy="2458"/>
            </a:xfrm>
            <a:prstGeom prst="rect">
              <a:avLst/>
            </a:prstGeom>
            <a:noFill/>
            <a:ln cap="flat" cmpd="sng" w="9525">
              <a:solidFill>
                <a:schemeClr val="dk2"/>
              </a:solidFill>
              <a:prstDash val="solid"/>
              <a:miter lim="800000"/>
              <a:headEnd len="sm" w="sm" type="none"/>
              <a:tailEnd len="sm" w="sm" type="none"/>
            </a:ln>
          </p:spPr>
        </p:pic>
        <p:sp>
          <p:nvSpPr>
            <p:cNvPr id="76" name="Google Shape;76;p11"/>
            <p:cNvSpPr txBox="1"/>
            <p:nvPr/>
          </p:nvSpPr>
          <p:spPr>
            <a:xfrm>
              <a:off x="3187" y="3523"/>
              <a:ext cx="2064" cy="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99"/>
                </a:buClr>
                <a:buSzPts val="2400"/>
                <a:buFont typeface="Arial"/>
                <a:buNone/>
              </a:pPr>
              <a:r>
                <a:rPr b="0" i="0" lang="en-US" sz="2400" u="none" cap="none" strike="noStrike">
                  <a:solidFill>
                    <a:srgbClr val="FFFF99"/>
                  </a:solidFill>
                  <a:latin typeface="Arial"/>
                  <a:ea typeface="Arial"/>
                  <a:cs typeface="Arial"/>
                  <a:sym typeface="Arial"/>
                </a:rPr>
                <a:t>Schwarzschild BH</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Let’s build an active galaxy!</a:t>
            </a:r>
            <a:endParaRPr/>
          </a:p>
        </p:txBody>
      </p:sp>
      <p:sp>
        <p:nvSpPr>
          <p:cNvPr id="82" name="Google Shape;82;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Groups of two.</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Grab a bowl with icing.</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Take 1 half bagel.</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Take 2 cones.</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Take 1 marshmallow.</a:t>
            </a:r>
            <a:endParaRPr/>
          </a:p>
          <a:p>
            <a:pPr indent="-342900" lvl="0" marL="342900" marR="0" rtl="0" algn="l">
              <a:lnSpc>
                <a:spcPct val="100000"/>
              </a:lnSpc>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Take 1 toothpick.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pic>
        <p:nvPicPr>
          <p:cNvPr id="87" name="Google Shape;87;p13"/>
          <p:cNvPicPr preferRelativeResize="0"/>
          <p:nvPr/>
        </p:nvPicPr>
        <p:blipFill rotWithShape="1">
          <a:blip r:embed="rId4">
            <a:alphaModFix/>
          </a:blip>
          <a:srcRect b="0" l="0" r="0" t="0"/>
          <a:stretch/>
        </p:blipFill>
        <p:spPr>
          <a:xfrm>
            <a:off x="2590800" y="1371600"/>
            <a:ext cx="4271962" cy="5076825"/>
          </a:xfrm>
          <a:prstGeom prst="rect">
            <a:avLst/>
          </a:prstGeom>
          <a:noFill/>
          <a:ln>
            <a:noFill/>
          </a:ln>
        </p:spPr>
      </p:pic>
      <p:sp>
        <p:nvSpPr>
          <p:cNvPr id="88" name="Google Shape;88;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Let’s build an active galaxy!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AGN Pop Up Book</a:t>
            </a:r>
            <a:endParaRPr/>
          </a:p>
        </p:txBody>
      </p:sp>
      <p:pic>
        <p:nvPicPr>
          <p:cNvPr id="94" name="Google Shape;94;p14"/>
          <p:cNvPicPr preferRelativeResize="0"/>
          <p:nvPr/>
        </p:nvPicPr>
        <p:blipFill rotWithShape="1">
          <a:blip r:embed="rId4">
            <a:alphaModFix/>
          </a:blip>
          <a:srcRect b="0" l="0" r="0" t="0"/>
          <a:stretch/>
        </p:blipFill>
        <p:spPr>
          <a:xfrm>
            <a:off x="1447800" y="1211262"/>
            <a:ext cx="6477000" cy="4435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