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9144000"/>
  <p:notesSz cx="6858000" cy="9144000"/>
  <p:embeddedFontLst>
    <p:embeddedFont>
      <p:font typeface="Tahoma"/>
      <p:regular r:id="rId22"/>
      <p:bold r:id="rId23"/>
    </p:embeddedFont>
    <p:embeddedFont>
      <p:font typeface="Bodoni"/>
      <p:bold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Tahoma-regular.fntdata"/><Relationship Id="rId21" Type="http://schemas.openxmlformats.org/officeDocument/2006/relationships/slide" Target="slides/slide16.xml"/><Relationship Id="rId24" Type="http://schemas.openxmlformats.org/officeDocument/2006/relationships/font" Target="fonts/Bodoni-bold.fntdata"/><Relationship Id="rId23" Type="http://schemas.openxmlformats.org/officeDocument/2006/relationships/font" Target="fonts/Tahom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Bodoni-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heasarc.gsfc.nasa.gov/docs/xmm/xmmhp_aboutxmm.html"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3" name="Google Shape;33;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800"/>
              <a:buNone/>
            </a:pPr>
            <a:r>
              <a:rPr b="1" lang="en-US" sz="800"/>
              <a:t>The Search for Black Holes</a:t>
            </a:r>
            <a:endParaRPr/>
          </a:p>
          <a:p>
            <a:pPr indent="0" lvl="0" marL="0" rtl="0" algn="l">
              <a:lnSpc>
                <a:spcPct val="80000"/>
              </a:lnSpc>
              <a:spcBef>
                <a:spcPts val="0"/>
              </a:spcBef>
              <a:spcAft>
                <a:spcPts val="0"/>
              </a:spcAft>
              <a:buSzPts val="800"/>
              <a:buNone/>
            </a:pPr>
            <a:r>
              <a:rPr lang="en-US" sz="800"/>
              <a:t>In this section, you will learn about some of the observations that scientists are making from the ground and from space-based satellites that provide evidence for the different types of black holes that we have been discussing in the earlier sections. You will also learn about a few of the more exotic predictions of Einstein’s general theory of relativity and work in progress to test these predictions.</a:t>
            </a:r>
            <a:endParaRPr/>
          </a:p>
          <a:p>
            <a:pPr indent="0" lvl="0" marL="0" rtl="0" algn="l">
              <a:lnSpc>
                <a:spcPct val="80000"/>
              </a:lnSpc>
              <a:spcBef>
                <a:spcPts val="0"/>
              </a:spcBef>
              <a:spcAft>
                <a:spcPts val="0"/>
              </a:spcAft>
              <a:buSzPts val="800"/>
              <a:buNone/>
            </a:pPr>
            <a:r>
              <a:rPr lang="en-US" sz="800"/>
              <a:t>In this section, we will address the fundamental questions:</a:t>
            </a:r>
            <a:endParaRPr/>
          </a:p>
          <a:p>
            <a:pPr indent="0" lvl="0" marL="0" rtl="0" algn="l">
              <a:lnSpc>
                <a:spcPct val="80000"/>
              </a:lnSpc>
              <a:spcBef>
                <a:spcPts val="0"/>
              </a:spcBef>
              <a:spcAft>
                <a:spcPts val="0"/>
              </a:spcAft>
              <a:buSzPts val="800"/>
              <a:buNone/>
            </a:pPr>
            <a:r>
              <a:rPr lang="en-US" sz="800"/>
              <a:t>What can we learn from black holes?</a:t>
            </a:r>
            <a:endParaRPr/>
          </a:p>
          <a:p>
            <a:pPr indent="0" lvl="0" marL="0" rtl="0" algn="l">
              <a:lnSpc>
                <a:spcPct val="80000"/>
              </a:lnSpc>
              <a:spcBef>
                <a:spcPts val="0"/>
              </a:spcBef>
              <a:spcAft>
                <a:spcPts val="0"/>
              </a:spcAft>
              <a:buSzPts val="800"/>
              <a:buNone/>
            </a:pPr>
            <a:r>
              <a:rPr lang="en-US" sz="800"/>
              <a:t>If black holes are black, how can we find them?</a:t>
            </a:r>
            <a:endParaRPr/>
          </a:p>
          <a:p>
            <a:pPr indent="0" lvl="0" marL="0" rtl="0" algn="l">
              <a:lnSpc>
                <a:spcPct val="80000"/>
              </a:lnSpc>
              <a:spcBef>
                <a:spcPts val="0"/>
              </a:spcBef>
              <a:spcAft>
                <a:spcPts val="0"/>
              </a:spcAft>
              <a:buSzPts val="800"/>
              <a:buNone/>
            </a:pPr>
            <a:r>
              <a:t/>
            </a:r>
            <a:endParaRPr sz="800"/>
          </a:p>
          <a:p>
            <a:pPr indent="0" lvl="0" marL="0" rtl="0" algn="l">
              <a:spcBef>
                <a:spcPts val="0"/>
              </a:spcBef>
              <a:spcAft>
                <a:spcPts val="0"/>
              </a:spcAft>
              <a:buNone/>
            </a:pPr>
            <a:r>
              <a:t/>
            </a:r>
            <a:endParaRPr sz="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25" name="Google Shape;125;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228600" rtl="0" algn="l">
              <a:spcBef>
                <a:spcPts val="0"/>
              </a:spcBef>
              <a:spcAft>
                <a:spcPts val="0"/>
              </a:spcAft>
              <a:buSzPts val="1800"/>
              <a:buNone/>
            </a:pPr>
            <a:r>
              <a:rPr b="1" lang="en-US"/>
              <a:t>Procedure:</a:t>
            </a:r>
            <a:endParaRPr/>
          </a:p>
          <a:p>
            <a:pPr indent="0" lvl="0" marL="228600" rtl="0" algn="l">
              <a:spcBef>
                <a:spcPts val="0"/>
              </a:spcBef>
              <a:spcAft>
                <a:spcPts val="0"/>
              </a:spcAft>
              <a:buSzPts val="1800"/>
              <a:buNone/>
            </a:pPr>
            <a:r>
              <a:rPr lang="en-US"/>
              <a:t>Discuss the last two questions in the background information on page 7. </a:t>
            </a:r>
            <a:endParaRPr b="1"/>
          </a:p>
          <a:p>
            <a:pPr indent="0" lvl="0" marL="228600" rtl="0" algn="l">
              <a:spcBef>
                <a:spcPts val="0"/>
              </a:spcBef>
              <a:spcAft>
                <a:spcPts val="0"/>
              </a:spcAft>
              <a:buSzPts val="1800"/>
              <a:buNone/>
            </a:pPr>
            <a:r>
              <a:rPr lang="en-US"/>
              <a:t>Hand out the student handout. As a homework, individual in-class, or group assignment instruct the students to do one of the following. </a:t>
            </a:r>
            <a:endParaRPr/>
          </a:p>
          <a:p>
            <a:pPr indent="0" lvl="1" marL="685800" rtl="0" algn="l">
              <a:spcBef>
                <a:spcPts val="0"/>
              </a:spcBef>
              <a:spcAft>
                <a:spcPts val="0"/>
              </a:spcAft>
              <a:buSzPts val="1800"/>
              <a:buNone/>
            </a:pPr>
            <a:r>
              <a:rPr lang="en-US"/>
              <a:t>Create a presentation that describes one or more of the black hole missions or observations.</a:t>
            </a:r>
            <a:endParaRPr/>
          </a:p>
          <a:p>
            <a:pPr indent="0" lvl="1" marL="685800" rtl="0" algn="l">
              <a:spcBef>
                <a:spcPts val="0"/>
              </a:spcBef>
              <a:spcAft>
                <a:spcPts val="0"/>
              </a:spcAft>
              <a:buSzPts val="1800"/>
              <a:buNone/>
            </a:pPr>
            <a:r>
              <a:rPr lang="en-US"/>
              <a:t>Make a poster that explains the past or future black hole missions or observations.</a:t>
            </a:r>
            <a:endParaRPr/>
          </a:p>
          <a:p>
            <a:pPr indent="0" lvl="1" marL="685800" rtl="0" algn="l">
              <a:spcBef>
                <a:spcPts val="0"/>
              </a:spcBef>
              <a:spcAft>
                <a:spcPts val="0"/>
              </a:spcAft>
              <a:buSzPts val="1800"/>
              <a:buNone/>
            </a:pPr>
            <a:r>
              <a:rPr lang="en-US"/>
              <a:t>Write an essay about the NASA science missions</a:t>
            </a:r>
            <a:endParaRPr/>
          </a:p>
          <a:p>
            <a:pPr indent="0" lvl="1" marL="685800" rtl="0" algn="l">
              <a:spcBef>
                <a:spcPts val="0"/>
              </a:spcBef>
              <a:spcAft>
                <a:spcPts val="0"/>
              </a:spcAft>
              <a:buSzPts val="1800"/>
              <a:buNone/>
            </a:pPr>
            <a:r>
              <a:rPr lang="en-US"/>
              <a:t>Be creative; create/design something that will aid a presentation on this topic.</a:t>
            </a:r>
            <a:endParaRPr/>
          </a:p>
          <a:p>
            <a:pPr indent="0" lvl="0" marL="228600" rtl="0" algn="l">
              <a:spcBef>
                <a:spcPts val="0"/>
              </a:spcBef>
              <a:spcAft>
                <a:spcPts val="0"/>
              </a:spcAft>
              <a:buSzPts val="1800"/>
              <a:buNone/>
            </a:pPr>
            <a:r>
              <a:rPr lang="en-US"/>
              <a:t>In order to complete this project the students will have to research their topics online. The information provided in the handout is not sufficient to complete the project, this is only enough to give them a start.</a:t>
            </a:r>
            <a:endParaRPr/>
          </a:p>
          <a:p>
            <a:pPr indent="0" lvl="0" marL="228600" rtl="0" algn="l">
              <a:spcBef>
                <a:spcPts val="0"/>
              </a:spcBef>
              <a:spcAft>
                <a:spcPts val="0"/>
              </a:spcAft>
              <a:buSzPts val="1800"/>
              <a:buNone/>
            </a:pPr>
            <a:r>
              <a:rPr lang="en-US"/>
              <a:t>After they have created their project, have the students give their presentations. After each presentation, lead a discussion about how this relates to what they have learned during the course of this guide and what other questions they have about the discoveries and/or properties of black holes.</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45" name="Google Shape;14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Use this slide to remind participants what was covered during the course of the workshops. Open the floor for discussion about any topic covered during the day.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39" name="Google Shape;39;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000"/>
              <a:buNone/>
            </a:pPr>
            <a:r>
              <a:rPr b="1" lang="en-US" sz="1000"/>
              <a:t>What can we learn from black holes?</a:t>
            </a:r>
            <a:endParaRPr/>
          </a:p>
          <a:p>
            <a:pPr indent="0" lvl="0" marL="0" rtl="0" algn="l">
              <a:spcBef>
                <a:spcPts val="0"/>
              </a:spcBef>
              <a:spcAft>
                <a:spcPts val="0"/>
              </a:spcAft>
              <a:buSzPts val="1000"/>
              <a:buNone/>
            </a:pPr>
            <a:r>
              <a:rPr lang="en-US" sz="1000"/>
              <a:t>Black holes represent the ultimate endpoints of matter. They twist and rip space and time, pushing our imagination to its limits. But they also teach us a lot about the way the Universe works. </a:t>
            </a:r>
            <a:endParaRPr/>
          </a:p>
          <a:p>
            <a:pPr indent="0" lvl="0" marL="0" rtl="0" algn="l">
              <a:spcBef>
                <a:spcPts val="0"/>
              </a:spcBef>
              <a:spcAft>
                <a:spcPts val="0"/>
              </a:spcAft>
              <a:buSzPts val="1000"/>
              <a:buNone/>
            </a:pPr>
            <a:r>
              <a:rPr lang="en-US" sz="1000"/>
              <a:t>As matter falls into a black hole, it heats up and emits X-rays. By studying how black holes emit X-rays, scientists can learn about how black holes eat matter, how much they can eat, and how fast they can eat it — all of which are critical to understanding the physics of black holes. Current data indicate we may be missing as many as 80% of the black holes in the Universe because of this dust, future missions will give astronomers a more accurate census of the black hole population.  What happens at the very edge of a black hole, where light cannot escape, where space and time swap places, where even Einstein’s General Relativity is stretched to the breaking point? Black holes are a natural laboratory where we can investigate such questions. </a:t>
            </a:r>
            <a:endParaRPr/>
          </a:p>
          <a:p>
            <a:pPr indent="0" lvl="0" marL="0" rtl="0" algn="l">
              <a:spcBef>
                <a:spcPts val="0"/>
              </a:spcBef>
              <a:spcAft>
                <a:spcPts val="0"/>
              </a:spcAft>
              <a:buSzPts val="1000"/>
              <a:buNone/>
            </a:pPr>
            <a:r>
              <a:rPr lang="en-US" sz="1000"/>
              <a:t>Einstein predicted that when a black hole forms, it can create ripples in the fabric of space, like the waves made when you throw a rock in a pond. No one has ever detected these gravitational waves, but scientists are building experiments right now to look for them. If they are detected, these waves can teach us much about how gravity works. Some scientists even think gravitational waves were made in the Big Bang. If we can detect these waves, it will be like looking back all the way to Time Zero, the start of everything there is. </a:t>
            </a:r>
            <a:endParaRPr/>
          </a:p>
          <a:p>
            <a:pPr indent="0" lvl="0" marL="0" rtl="0" algn="l">
              <a:spcBef>
                <a:spcPts val="0"/>
              </a:spcBef>
              <a:spcAft>
                <a:spcPts val="0"/>
              </a:spcAft>
              <a:buSzPts val="1000"/>
              <a:buNone/>
            </a:pPr>
            <a:r>
              <a:rPr lang="en-US" sz="1000"/>
              <a:t>Falling into a black hole would be the last thing you’d ever do, but for scientists, black holes are just the beginning of our exploration of space, time, and everything in between.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45" name="Google Shape;45;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000"/>
              <a:buNone/>
            </a:pPr>
            <a:r>
              <a:rPr b="1" lang="en-US" sz="1000"/>
              <a:t>Gravitational Waves</a:t>
            </a:r>
            <a:endParaRPr/>
          </a:p>
          <a:p>
            <a:pPr indent="0" lvl="0" marL="0" rtl="0" algn="l">
              <a:spcBef>
                <a:spcPts val="0"/>
              </a:spcBef>
              <a:spcAft>
                <a:spcPts val="0"/>
              </a:spcAft>
              <a:buSzPts val="1000"/>
              <a:buNone/>
            </a:pPr>
            <a:r>
              <a:rPr lang="en-US" sz="1000"/>
              <a:t>The Laser Interferometer Gravitational-wave Observatory (LIGO) is currently taking data at two locations: Hanford, Washington and Livingston, Louisiana. </a:t>
            </a:r>
            <a:r>
              <a:rPr lang="en-US"/>
              <a:t>LIGO is searching for gravitational waves created in supernova collapses of stellar cores (which form neutron stars and black holes), collisions and coalescences of neutron stars or black holes, rotations of neutron stars with deformed crusts and the remnants of gravitational radiation created by the birth of the universe. Each LIGO facility houses a laser interferometer, consisting of mirrors suspended at each of the corners of a gigantic L-shaped vacuum system, measuring 4 kilometers (2.5 miles) on each side. Precision laser beams in the interferometer sense small motions of the mirrors, which are caused by gravitational waves. </a:t>
            </a:r>
            <a:endParaRPr/>
          </a:p>
          <a:p>
            <a:pPr indent="0" lvl="0" marL="0" rtl="0" algn="l">
              <a:spcBef>
                <a:spcPts val="0"/>
              </a:spcBef>
              <a:spcAft>
                <a:spcPts val="0"/>
              </a:spcAft>
              <a:buSzPts val="1800"/>
              <a:buNone/>
            </a:pPr>
            <a:r>
              <a:rPr lang="en-US"/>
              <a:t>Gravitational waves that originated hundreds of millions of light years from earth are expected to distort the 4 kilometer mirror spacing by about a thousandth of a Fermi (less than one trillionth of the diameter of a human hair). </a:t>
            </a:r>
            <a:endParaRPr/>
          </a:p>
          <a:p>
            <a:pPr indent="0" lvl="0" marL="0" rtl="0" algn="l">
              <a:spcBef>
                <a:spcPts val="0"/>
              </a:spcBef>
              <a:spcAft>
                <a:spcPts val="0"/>
              </a:spcAft>
              <a:buSzPts val="1800"/>
              <a:buNone/>
            </a:pPr>
            <a:r>
              <a:rPr lang="en-US"/>
              <a:t>http://www.ligo.caltech.edu/</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LISA (Laser Interferometer Space Antenna) is a proposed NASA space mission that will use a triad of satellites freely flying (not connected to each other) five million kilometers (a little more than three million miles) apart, in an equilateral triangle. The spacecraft will carry delicate instruments to track each other and, in concert, measure passing gravitational waves. As the first dedicated space-based gravitational wave observatory, LISA will detect waves generated by binaries within our Galaxy, and by massive black holes in distant galaxies. </a:t>
            </a:r>
            <a:endParaRPr/>
          </a:p>
          <a:p>
            <a:pPr indent="0" lvl="0" marL="0" rtl="0" algn="l">
              <a:spcBef>
                <a:spcPts val="0"/>
              </a:spcBef>
              <a:spcAft>
                <a:spcPts val="0"/>
              </a:spcAft>
              <a:buSzPts val="1800"/>
              <a:buNone/>
            </a:pPr>
            <a:r>
              <a:rPr lang="en-US"/>
              <a:t>http://lisa.jpl.nasa.gov/</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5" name="Google Shape;55;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000"/>
              <a:buNone/>
            </a:pPr>
            <a:r>
              <a:rPr b="1" lang="en-US" sz="1000"/>
              <a:t>If black holes are black, how can we find them?</a:t>
            </a:r>
            <a:endParaRPr/>
          </a:p>
          <a:p>
            <a:pPr indent="0" lvl="0" marL="0" rtl="0" algn="l">
              <a:spcBef>
                <a:spcPts val="0"/>
              </a:spcBef>
              <a:spcAft>
                <a:spcPts val="0"/>
              </a:spcAft>
              <a:buSzPts val="1000"/>
              <a:buNone/>
            </a:pPr>
            <a:r>
              <a:rPr lang="en-US" sz="1000"/>
              <a:t>The black hole itself may be invisible, but the ghostly fingers of its gravity leave behind fingerprints.</a:t>
            </a:r>
            <a:endParaRPr/>
          </a:p>
          <a:p>
            <a:pPr indent="0" lvl="0" marL="0" rtl="0" algn="l">
              <a:spcBef>
                <a:spcPts val="0"/>
              </a:spcBef>
              <a:spcAft>
                <a:spcPts val="0"/>
              </a:spcAft>
              <a:buSzPts val="1000"/>
              <a:buNone/>
            </a:pPr>
            <a:r>
              <a:rPr lang="en-US" sz="1000"/>
              <a:t>Some stars form in pairs, called binary systems, where the stars orbit each other. Even if one of them becomes a black hole, they may remain in orbit around each other. By carefully observing such a system (like Dr. Andrea Ghez does, slides 20 &amp; 21), astronomers can measure the orbit of the normal star and determine the mass of the black hole. Only a few binary systems have black holes, though, so you have to know which binaries to observe. Fortunately, astronomers have discovered a signpost that points the way to black holes: X-rays. </a:t>
            </a:r>
            <a:endParaRPr/>
          </a:p>
          <a:p>
            <a:pPr indent="0" lvl="0" marL="0" rtl="0" algn="l">
              <a:spcBef>
                <a:spcPts val="0"/>
              </a:spcBef>
              <a:spcAft>
                <a:spcPts val="0"/>
              </a:spcAft>
              <a:buSzPts val="1000"/>
              <a:buNone/>
            </a:pPr>
            <a:r>
              <a:rPr lang="en-US" sz="1000"/>
              <a:t>As described above in </a:t>
            </a:r>
            <a:r>
              <a:rPr i="1" lang="en-US" sz="1000"/>
              <a:t>What</a:t>
            </a:r>
            <a:r>
              <a:rPr lang="en-US" sz="1000"/>
              <a:t> </a:t>
            </a:r>
            <a:r>
              <a:rPr i="1" lang="en-US" sz="1000"/>
              <a:t>happens when you fall into a black hole?</a:t>
            </a:r>
            <a:r>
              <a:rPr lang="en-US" sz="1000"/>
              <a:t>, if a black hole is “eating” matter from a companion star, that matter gets very hot and emits X-rays. This is like a signature identifying the source as a black hole. That’s why astronomers build spacecraft equipped with special detectors that can “see” in X-rays. In fact, black holes are so good at emitting X-rays that many thousands can be spotted this way. The first black hole, Cygnus X-1, was identified using data from the first X-ray satellite, Uhuru, in 1972. Since then, many other x-ray satellites have studied black holes, both within our galaxy, the Milky Way, and in the cores of distant galaxies. NASA’s Chandra Observatory has found indications of black holes in practically every galaxy that it has studied in detail. And these “supermassive” black holes in distant galaxies often emit jets of particles and light that stretch out over tens of thousands of light years. When these jets are aimed directly at Earth, we can see gamma rays – light even more energetic than X-rays – beaming right at us. In fact, galaxies with gamma-ray emitting jets are the most commonly observed extragalactic source of high-energy gamma rays. And NASA’s GLAST mission should detect thousands of these types of galaxies.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61" name="Google Shape;61;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b="1" lang="en-US"/>
              <a:t>Uhuru Explorer Satellite</a:t>
            </a:r>
            <a:endParaRPr/>
          </a:p>
          <a:p>
            <a:pPr indent="0" lvl="0" marL="0" rtl="0" algn="l">
              <a:spcBef>
                <a:spcPts val="0"/>
              </a:spcBef>
              <a:spcAft>
                <a:spcPts val="0"/>
              </a:spcAft>
              <a:buSzPts val="1800"/>
              <a:buNone/>
            </a:pPr>
            <a:r>
              <a:rPr lang="en-US"/>
              <a:t>Uhuru was the first earth-orbiting mission dedicated entirely to celestial X-ray astronomy. It was launched on 12 December 1970 from Kenya (the name “Uhuru” is Swahili for freedom, so-named in honor of the anniversary of Kenyan independence). During its two year mission it created the first comprehensive and uniform all-sky X-ray survey. It expanded the number of known cosmic X-ray sources to more than 400, which included many black holes, seen in X-rays for the first time.</a:t>
            </a:r>
            <a:endParaRPr/>
          </a:p>
          <a:p>
            <a:pPr indent="0" lvl="0" marL="0" rtl="0" algn="l">
              <a:spcBef>
                <a:spcPts val="0"/>
              </a:spcBef>
              <a:spcAft>
                <a:spcPts val="0"/>
              </a:spcAft>
              <a:buSzPts val="1800"/>
              <a:buNone/>
            </a:pPr>
            <a:r>
              <a:rPr lang="en-US"/>
              <a:t>Uhuru web site at Goddard Space Flight Center - http://heasarc.gsfc.nasa.gov/docs/uhuru/uhuru.html</a:t>
            </a:r>
            <a:endParaRPr/>
          </a:p>
          <a:p>
            <a:pPr indent="0" lvl="0" marL="0" rtl="0" algn="l">
              <a:spcBef>
                <a:spcPts val="0"/>
              </a:spcBef>
              <a:spcAft>
                <a:spcPts val="0"/>
              </a:spcAft>
              <a:buSzPts val="1800"/>
              <a:buNone/>
            </a:pPr>
            <a:r>
              <a:t/>
            </a:r>
            <a:endParaRPr b="1"/>
          </a:p>
          <a:p>
            <a:pPr indent="0" lvl="0" marL="0" rtl="0" algn="l">
              <a:spcBef>
                <a:spcPts val="0"/>
              </a:spcBef>
              <a:spcAft>
                <a:spcPts val="0"/>
              </a:spcAft>
              <a:buSzPts val="1800"/>
              <a:buNone/>
            </a:pPr>
            <a:r>
              <a:rPr b="1" lang="en-US"/>
              <a:t>Einstein Observatory</a:t>
            </a:r>
            <a:endParaRPr/>
          </a:p>
          <a:p>
            <a:pPr indent="0" lvl="0" marL="0" rtl="0" algn="l">
              <a:spcBef>
                <a:spcPts val="0"/>
              </a:spcBef>
              <a:spcAft>
                <a:spcPts val="0"/>
              </a:spcAft>
              <a:buSzPts val="1800"/>
              <a:buNone/>
            </a:pPr>
            <a:r>
              <a:rPr lang="en-US"/>
              <a:t>The Einstein Observatory, was a NASA mission which launched on November 13, 1978 and operated for more than two years. It was named after Albert Einstein, whose theories predicted many of the extreme phenomena, such as black holes, that were studied by this mission.  It was the first X-ray mission to use focusing optics and relatively high-resolution detectors. Its sensitivity was several hundred times greater than any previous X-ray astronomy mission. During its mission it detected many black holes, and saw for the first time X-ray jets from the supermassive black holes in the centers of galaxies Cen A and M87.</a:t>
            </a:r>
            <a:endParaRPr/>
          </a:p>
          <a:p>
            <a:pPr indent="0" lvl="0" marL="0" rtl="0" algn="l">
              <a:spcBef>
                <a:spcPts val="0"/>
              </a:spcBef>
              <a:spcAft>
                <a:spcPts val="0"/>
              </a:spcAft>
              <a:buSzPts val="1800"/>
              <a:buNone/>
            </a:pPr>
            <a:r>
              <a:rPr lang="en-US"/>
              <a:t>Einstein web site at Goddard Space Flight Center -  http://heasarc.gsfc.nasa.gov/docs/einstein/heao2.html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70" name="Google Shape;70;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b="1" lang="en-US"/>
              <a:t>Hubble Space Telescope</a:t>
            </a:r>
            <a:endParaRPr/>
          </a:p>
          <a:p>
            <a:pPr indent="0" lvl="0" marL="0" rtl="0" algn="l">
              <a:spcBef>
                <a:spcPts val="0"/>
              </a:spcBef>
              <a:spcAft>
                <a:spcPts val="0"/>
              </a:spcAft>
              <a:buSzPts val="1800"/>
              <a:buNone/>
            </a:pPr>
            <a:r>
              <a:rPr lang="en-US"/>
              <a:t>The Hubble Space Telescope, launched in April 1990 and still operating today, was nicknamed “The Black Hole Hunter” because of its ability to see gas and stars very close to black holes in the centers of galaxies. It is named after famous astronomer Edwin Hubble, who first discovered that fuzzy patches of stars were actually entire galaxies, separate from our own. Its sensitivity using both images and spectroscopy allowed astronomers to map out black holes with unprecedented clarity in ultraviolet, optical, and near-infrared light. It was able to confirm the presence of black holes in many nearby galaxies, and its observations were critical in the discovery that every large galaxy has a central supermassive black hole. </a:t>
            </a:r>
            <a:endParaRPr/>
          </a:p>
          <a:p>
            <a:pPr indent="0" lvl="0" marL="0" rtl="0" algn="l">
              <a:spcBef>
                <a:spcPts val="0"/>
              </a:spcBef>
              <a:spcAft>
                <a:spcPts val="0"/>
              </a:spcAft>
              <a:buSzPts val="1800"/>
              <a:buNone/>
            </a:pPr>
            <a:r>
              <a:rPr lang="en-US"/>
              <a:t>NASA Hubble web site - http://hubble.nasa.gov/index.php</a:t>
            </a:r>
            <a:endParaRPr/>
          </a:p>
          <a:p>
            <a:pPr indent="0" lvl="0" marL="0" rtl="0" algn="l">
              <a:spcBef>
                <a:spcPts val="0"/>
              </a:spcBef>
              <a:spcAft>
                <a:spcPts val="0"/>
              </a:spcAft>
              <a:buSzPts val="1800"/>
              <a:buNone/>
            </a:pPr>
            <a:r>
              <a:rPr lang="en-US"/>
              <a:t>Hubble outreach site - http://hubblesite.org/</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77" name="Google Shape;77;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b="1" lang="en-US"/>
              <a:t>Chandra X-ray Observatory</a:t>
            </a:r>
            <a:endParaRPr/>
          </a:p>
          <a:p>
            <a:pPr indent="0" lvl="0" marL="0" rtl="0" algn="l">
              <a:spcBef>
                <a:spcPts val="0"/>
              </a:spcBef>
              <a:spcAft>
                <a:spcPts val="0"/>
              </a:spcAft>
              <a:buSzPts val="1800"/>
              <a:buNone/>
            </a:pPr>
            <a:r>
              <a:rPr lang="en-US"/>
              <a:t>NASA's Chandra X-ray Observatory (named in honor of the brilliant astronomer Subrahmanyan Chandrasekhar who calculated the maximum mass of neutron stars, among other contributions), was launched onboard the Space Shuttle Columbia on  July 23, 1999 and is still operating today. The combination of high resolution, large collecting area, and sensitivity to higher energy X-rays makes it possible for Chandra to study extremely faint sources. Chandra’s contribution to black hole astronomy is simply huge. It has mapped thousands of black holes in nearby galaxies, allowing astronomers to see them with unprecedented detail. Its observations confirmed the discovery of intermediate black holes, a new class of black holes with masses from 100 – 1000 times the mass of the Sun. It has studied X-ray emission from the accretion disks around black holes, and from the jets coming from them as well.</a:t>
            </a:r>
            <a:endParaRPr/>
          </a:p>
          <a:p>
            <a:pPr indent="0" lvl="0" marL="0" rtl="0" algn="l">
              <a:spcBef>
                <a:spcPts val="0"/>
              </a:spcBef>
              <a:spcAft>
                <a:spcPts val="0"/>
              </a:spcAft>
              <a:buSzPts val="1800"/>
              <a:buNone/>
            </a:pPr>
            <a:r>
              <a:rPr lang="en-US"/>
              <a:t>Chandra X-ray Center - http://cxc.harvard.edu/</a:t>
            </a:r>
            <a:endParaRPr/>
          </a:p>
          <a:p>
            <a:pPr indent="0" lvl="0" marL="0" rtl="0" algn="l">
              <a:spcBef>
                <a:spcPts val="0"/>
              </a:spcBef>
              <a:spcAft>
                <a:spcPts val="0"/>
              </a:spcAft>
              <a:buSzPts val="1800"/>
              <a:buNone/>
            </a:pPr>
            <a:r>
              <a:rPr lang="en-US"/>
              <a:t>Chandra Education and Public Outreach site - http://chandra.harvard.edu/</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85" name="Google Shape;85;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1" marL="0" rtl="0" algn="l">
              <a:spcBef>
                <a:spcPts val="0"/>
              </a:spcBef>
              <a:spcAft>
                <a:spcPts val="0"/>
              </a:spcAft>
              <a:buSzPts val="1800"/>
              <a:buNone/>
            </a:pPr>
            <a:r>
              <a:rPr b="1" lang="en-US"/>
              <a:t>ESA’s XMM-Newton Observatory</a:t>
            </a:r>
            <a:endParaRPr/>
          </a:p>
          <a:p>
            <a:pPr indent="0" lvl="1" marL="0" rtl="0" algn="l">
              <a:spcBef>
                <a:spcPts val="0"/>
              </a:spcBef>
              <a:spcAft>
                <a:spcPts val="0"/>
              </a:spcAft>
              <a:buSzPts val="1800"/>
              <a:buNone/>
            </a:pPr>
            <a:r>
              <a:rPr lang="en-US"/>
              <a:t>The X-ray Multi-mirror – Newton mission, launched in December 1999 and still operating today, is especially designed to obtain spectra of X-ray sources such as black holes. It is named in honor of Sir Isaac Newton, the first person to write down equations that accurately described classical gravity. It has studied in detail the X-ray emission from accretion disks around black holes, as well as X-rays from the black holes in active galaxies, and from gamma-ray bursts. It has spied matter as it swirls around black holes just moments before falling in, X-rays from the supermassive black hole in our Milky Way Galaxy, as X-rays from thousands of black holes in other galaxies.</a:t>
            </a:r>
            <a:endParaRPr/>
          </a:p>
          <a:p>
            <a:pPr indent="0" lvl="1" marL="0" rtl="0" algn="l">
              <a:spcBef>
                <a:spcPts val="0"/>
              </a:spcBef>
              <a:spcAft>
                <a:spcPts val="0"/>
              </a:spcAft>
              <a:buSzPts val="1800"/>
              <a:buNone/>
            </a:pPr>
            <a:r>
              <a:rPr lang="en-US"/>
              <a:t>XMM-Newton ESA science site - http://sci.esa.int/science-e/www/area/index.cfm?fareaid=23</a:t>
            </a:r>
            <a:endParaRPr/>
          </a:p>
          <a:p>
            <a:pPr indent="0" lvl="1" marL="0" rtl="0" algn="l">
              <a:spcBef>
                <a:spcPts val="0"/>
              </a:spcBef>
              <a:spcAft>
                <a:spcPts val="0"/>
              </a:spcAft>
              <a:buSzPts val="1800"/>
              <a:buNone/>
            </a:pPr>
            <a:r>
              <a:rPr lang="en-US"/>
              <a:t>Education and Public Outreach pages - http://xmm.sonoma.edu/index.html</a:t>
            </a:r>
            <a:endParaRPr/>
          </a:p>
          <a:p>
            <a:pPr indent="0" lvl="1" marL="0" rtl="0" algn="l">
              <a:spcBef>
                <a:spcPts val="0"/>
              </a:spcBef>
              <a:spcAft>
                <a:spcPts val="0"/>
              </a:spcAft>
              <a:buSzPts val="1800"/>
              <a:buNone/>
            </a:pPr>
            <a:r>
              <a:rPr lang="en-US" u="sng">
                <a:solidFill>
                  <a:srgbClr val="000000"/>
                </a:solidFill>
                <a:hlinkClick r:id="rId2">
                  <a:extLst>
                    <a:ext uri="{A12FA001-AC4F-418D-AE19-62706E023703}">
                      <ahyp:hlinkClr val="tx"/>
                    </a:ext>
                  </a:extLst>
                </a:hlinkClick>
              </a:rPr>
              <a:t>Goddard Space Flight Center's XMM-Newton page</a:t>
            </a:r>
            <a:r>
              <a:rPr lang="en-US"/>
              <a:t> - http://heasarc.gsfc.nasa.gov/docs/xmm/xmmhp_aboutxmm.html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3" name="Google Shape;93;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1" marL="0" rtl="0" algn="l">
              <a:spcBef>
                <a:spcPts val="0"/>
              </a:spcBef>
              <a:spcAft>
                <a:spcPts val="0"/>
              </a:spcAft>
              <a:buSzPts val="1800"/>
              <a:buNone/>
            </a:pPr>
            <a:r>
              <a:rPr b="1" lang="en-US"/>
              <a:t>Swift Gamma-ray Burst Explorer Satellite</a:t>
            </a:r>
            <a:endParaRPr/>
          </a:p>
          <a:p>
            <a:pPr indent="0" lvl="1" marL="0" rtl="0" algn="l">
              <a:spcBef>
                <a:spcPts val="0"/>
              </a:spcBef>
              <a:spcAft>
                <a:spcPts val="0"/>
              </a:spcAft>
              <a:buSzPts val="1800"/>
              <a:buNone/>
            </a:pPr>
            <a:r>
              <a:rPr lang="en-US"/>
              <a:t>The Swift mission investigates the almost unimaginably violent explosions called gamma-ray bursts, tremendous supernovae and voracious black holes gobbling down matter at fantastic rates. Swift is a NASA satellite launched on November 20, 2004 and is still operating today . Swift’s primary mission is to observe </a:t>
            </a:r>
            <a:r>
              <a:rPr b="1" lang="en-US"/>
              <a:t>gamma ray bursts</a:t>
            </a:r>
            <a:r>
              <a:rPr lang="en-US"/>
              <a:t>, extraordinary explosions of matter and energy that astronomers think signal the births of black holes. These explosions, as huge as they are, fade very rapidly, so Swift must react quickly to study them. The satellite moves so quickly that astronomers decided to name it Swift, after a bird that can dive at high speed to catch its target. It is one of a very few NASA missions that has an actual name and not an acronym!</a:t>
            </a:r>
            <a:endParaRPr/>
          </a:p>
          <a:p>
            <a:pPr indent="0" lvl="0" marL="0" rtl="0" algn="l">
              <a:spcBef>
                <a:spcPts val="0"/>
              </a:spcBef>
              <a:spcAft>
                <a:spcPts val="0"/>
              </a:spcAft>
              <a:buSzPts val="1800"/>
              <a:buNone/>
            </a:pPr>
            <a:r>
              <a:rPr lang="en-US"/>
              <a:t>Swift project site: http://swift.gsfc.nasa.gov/docs/swift/swiftsc.html</a:t>
            </a:r>
            <a:endParaRPr/>
          </a:p>
          <a:p>
            <a:pPr indent="0" lvl="0" marL="0" rtl="0" algn="l">
              <a:spcBef>
                <a:spcPts val="0"/>
              </a:spcBef>
              <a:spcAft>
                <a:spcPts val="0"/>
              </a:spcAft>
              <a:buSzPts val="1800"/>
              <a:buNone/>
            </a:pPr>
            <a:r>
              <a:rPr lang="en-US"/>
              <a:t>Swift education and public outreach site: http://swift.sonoma.edu/</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with centered title and subtitle placeholders"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360"/>
              </a:spcBef>
              <a:spcAft>
                <a:spcPts val="0"/>
              </a:spcAft>
              <a:buClr>
                <a:schemeClr val="lt1"/>
              </a:buClr>
              <a:buSzPts val="1800"/>
              <a:buChar char="•"/>
              <a:defRPr/>
            </a:lvl1pPr>
            <a:lvl2pPr lvl="1" algn="l">
              <a:lnSpc>
                <a:spcPct val="100000"/>
              </a:lnSpc>
              <a:spcBef>
                <a:spcPts val="360"/>
              </a:spcBef>
              <a:spcAft>
                <a:spcPts val="0"/>
              </a:spcAft>
              <a:buClr>
                <a:schemeClr val="lt1"/>
              </a:buClr>
              <a:buSzPts val="1800"/>
              <a:buChar char="–"/>
              <a:defRPr/>
            </a:lvl2pPr>
            <a:lvl3pPr lvl="2" algn="l">
              <a:lnSpc>
                <a:spcPct val="100000"/>
              </a:lnSpc>
              <a:spcBef>
                <a:spcPts val="360"/>
              </a:spcBef>
              <a:spcAft>
                <a:spcPts val="0"/>
              </a:spcAft>
              <a:buClr>
                <a:schemeClr val="lt1"/>
              </a:buClr>
              <a:buSzPts val="1800"/>
              <a:buChar char="•"/>
              <a:defRPr/>
            </a:lvl3pPr>
            <a:lvl4pPr lvl="3" algn="l">
              <a:lnSpc>
                <a:spcPct val="100000"/>
              </a:lnSpc>
              <a:spcBef>
                <a:spcPts val="360"/>
              </a:spcBef>
              <a:spcAft>
                <a:spcPts val="0"/>
              </a:spcAft>
              <a:buClr>
                <a:schemeClr val="lt1"/>
              </a:buClr>
              <a:buSzPts val="1800"/>
              <a:buChar char="–"/>
              <a:defRPr/>
            </a:lvl4pPr>
            <a:lvl5pPr lvl="4" algn="l">
              <a:lnSpc>
                <a:spcPct val="100000"/>
              </a:lnSpc>
              <a:spcBef>
                <a:spcPts val="360"/>
              </a:spcBef>
              <a:spcAft>
                <a:spcPts val="0"/>
              </a:spcAft>
              <a:buClr>
                <a:schemeClr val="lt1"/>
              </a:buClr>
              <a:buSzPts val="1800"/>
              <a:buChar char="»"/>
              <a:defRPr/>
            </a:lvl5pPr>
            <a:lvl6pPr lvl="5" algn="l">
              <a:lnSpc>
                <a:spcPct val="100000"/>
              </a:lnSpc>
              <a:spcBef>
                <a:spcPts val="360"/>
              </a:spcBef>
              <a:spcAft>
                <a:spcPts val="0"/>
              </a:spcAft>
              <a:buClr>
                <a:schemeClr val="lt1"/>
              </a:buClr>
              <a:buSzPts val="1800"/>
              <a:buChar char="»"/>
              <a:defRPr/>
            </a:lvl6pPr>
            <a:lvl7pPr lvl="6" algn="l">
              <a:lnSpc>
                <a:spcPct val="100000"/>
              </a:lnSpc>
              <a:spcBef>
                <a:spcPts val="360"/>
              </a:spcBef>
              <a:spcAft>
                <a:spcPts val="0"/>
              </a:spcAft>
              <a:buClr>
                <a:schemeClr val="lt1"/>
              </a:buClr>
              <a:buSzPts val="1800"/>
              <a:buChar char="»"/>
              <a:defRPr/>
            </a:lvl7pPr>
            <a:lvl8pPr lvl="7" algn="l">
              <a:lnSpc>
                <a:spcPct val="100000"/>
              </a:lnSpc>
              <a:spcBef>
                <a:spcPts val="360"/>
              </a:spcBef>
              <a:spcAft>
                <a:spcPts val="0"/>
              </a:spcAft>
              <a:buClr>
                <a:schemeClr val="lt1"/>
              </a:buClr>
              <a:buSzPts val="1800"/>
              <a:buChar char="»"/>
              <a:defRPr/>
            </a:lvl8pPr>
            <a:lvl9pPr lvl="8" algn="l">
              <a:lnSpc>
                <a:spcPct val="100000"/>
              </a:lnSpc>
              <a:spcBef>
                <a:spcPts val="360"/>
              </a:spcBef>
              <a:spcAft>
                <a:spcPts val="0"/>
              </a:spcAft>
              <a:buClr>
                <a:schemeClr val="lt1"/>
              </a:buClr>
              <a:buSzPts val="1800"/>
              <a:buChar char="»"/>
              <a:defRPr/>
            </a:lvl9pPr>
          </a:lstStyle>
          <a:p/>
        </p:txBody>
      </p:sp>
      <p:sp>
        <p:nvSpPr>
          <p:cNvPr id="18" name="Google Shape;18;p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sz="1400"/>
            </a:lvl1pPr>
            <a:lvl2pPr indent="0" lvl="1" marL="0" algn="r">
              <a:lnSpc>
                <a:spcPct val="100000"/>
              </a:lnSpc>
              <a:spcBef>
                <a:spcPts val="0"/>
              </a:spcBef>
              <a:spcAft>
                <a:spcPts val="0"/>
              </a:spcAft>
              <a:buNone/>
              <a:defRPr sz="1400"/>
            </a:lvl2pPr>
            <a:lvl3pPr indent="0" lvl="2" marL="0" algn="r">
              <a:lnSpc>
                <a:spcPct val="100000"/>
              </a:lnSpc>
              <a:spcBef>
                <a:spcPts val="0"/>
              </a:spcBef>
              <a:spcAft>
                <a:spcPts val="0"/>
              </a:spcAft>
              <a:buNone/>
              <a:defRPr sz="1400"/>
            </a:lvl3pPr>
            <a:lvl4pPr indent="0" lvl="3" marL="0" algn="r">
              <a:lnSpc>
                <a:spcPct val="100000"/>
              </a:lnSpc>
              <a:spcBef>
                <a:spcPts val="0"/>
              </a:spcBef>
              <a:spcAft>
                <a:spcPts val="0"/>
              </a:spcAft>
              <a:buNone/>
              <a:defRPr sz="1400"/>
            </a:lvl4pPr>
            <a:lvl5pPr indent="0" lvl="4" marL="0" algn="r">
              <a:lnSpc>
                <a:spcPct val="100000"/>
              </a:lnSpc>
              <a:spcBef>
                <a:spcPts val="0"/>
              </a:spcBef>
              <a:spcAft>
                <a:spcPts val="0"/>
              </a:spcAft>
              <a:buNone/>
              <a:defRPr sz="1400"/>
            </a:lvl5pPr>
            <a:lvl6pPr indent="0" lvl="5" marL="0" algn="r">
              <a:lnSpc>
                <a:spcPct val="100000"/>
              </a:lnSpc>
              <a:spcBef>
                <a:spcPts val="0"/>
              </a:spcBef>
              <a:spcAft>
                <a:spcPts val="0"/>
              </a:spcAft>
              <a:buNone/>
              <a:defRPr sz="1400"/>
            </a:lvl6pPr>
            <a:lvl7pPr indent="0" lvl="6" marL="0" algn="r">
              <a:lnSpc>
                <a:spcPct val="100000"/>
              </a:lnSpc>
              <a:spcBef>
                <a:spcPts val="0"/>
              </a:spcBef>
              <a:spcAft>
                <a:spcPts val="0"/>
              </a:spcAft>
              <a:buNone/>
              <a:defRPr sz="1400"/>
            </a:lvl7pPr>
            <a:lvl8pPr indent="0" lvl="7" marL="0" algn="r">
              <a:lnSpc>
                <a:spcPct val="100000"/>
              </a:lnSpc>
              <a:spcBef>
                <a:spcPts val="0"/>
              </a:spcBef>
              <a:spcAft>
                <a:spcPts val="0"/>
              </a:spcAft>
              <a:buNone/>
              <a:defRPr sz="1400"/>
            </a:lvl8pPr>
            <a:lvl9pPr indent="0" lvl="8" mar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 name="Google Shape;23;p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lt1"/>
              </a:buClr>
              <a:buSzPts val="1800"/>
              <a:buChar char="•"/>
              <a:defRPr/>
            </a:lvl1pPr>
            <a:lvl2pPr indent="-342900" lvl="1" marL="914400" algn="l">
              <a:lnSpc>
                <a:spcPct val="100000"/>
              </a:lnSpc>
              <a:spcBef>
                <a:spcPts val="360"/>
              </a:spcBef>
              <a:spcAft>
                <a:spcPts val="0"/>
              </a:spcAft>
              <a:buClr>
                <a:schemeClr val="lt1"/>
              </a:buClr>
              <a:buSzPts val="1800"/>
              <a:buChar char="–"/>
              <a:defRPr/>
            </a:lvl2pPr>
            <a:lvl3pPr indent="-342900" lvl="2" marL="1371600" algn="l">
              <a:lnSpc>
                <a:spcPct val="100000"/>
              </a:lnSpc>
              <a:spcBef>
                <a:spcPts val="360"/>
              </a:spcBef>
              <a:spcAft>
                <a:spcPts val="0"/>
              </a:spcAft>
              <a:buClr>
                <a:schemeClr val="lt1"/>
              </a:buClr>
              <a:buSzPts val="1800"/>
              <a:buChar char="•"/>
              <a:defRPr/>
            </a:lvl3pPr>
            <a:lvl4pPr indent="-342900" lvl="3" marL="1828800" algn="l">
              <a:lnSpc>
                <a:spcPct val="100000"/>
              </a:lnSpc>
              <a:spcBef>
                <a:spcPts val="360"/>
              </a:spcBef>
              <a:spcAft>
                <a:spcPts val="0"/>
              </a:spcAft>
              <a:buClr>
                <a:schemeClr val="lt1"/>
              </a:buClr>
              <a:buSzPts val="1800"/>
              <a:buChar char="–"/>
              <a:defRPr/>
            </a:lvl4pPr>
            <a:lvl5pPr indent="-342900" lvl="4" marL="2286000" algn="l">
              <a:lnSpc>
                <a:spcPct val="100000"/>
              </a:lnSpc>
              <a:spcBef>
                <a:spcPts val="360"/>
              </a:spcBef>
              <a:spcAft>
                <a:spcPts val="0"/>
              </a:spcAft>
              <a:buClr>
                <a:schemeClr val="lt1"/>
              </a:buClr>
              <a:buSzPts val="1800"/>
              <a:buChar char="»"/>
              <a:defRPr/>
            </a:lvl5pPr>
            <a:lvl6pPr indent="-342900" lvl="5" marL="2743200" algn="l">
              <a:lnSpc>
                <a:spcPct val="100000"/>
              </a:lnSpc>
              <a:spcBef>
                <a:spcPts val="360"/>
              </a:spcBef>
              <a:spcAft>
                <a:spcPts val="0"/>
              </a:spcAft>
              <a:buClr>
                <a:schemeClr val="lt1"/>
              </a:buClr>
              <a:buSzPts val="1800"/>
              <a:buChar char="»"/>
              <a:defRPr/>
            </a:lvl6pPr>
            <a:lvl7pPr indent="-342900" lvl="6" marL="3200400" algn="l">
              <a:lnSpc>
                <a:spcPct val="100000"/>
              </a:lnSpc>
              <a:spcBef>
                <a:spcPts val="360"/>
              </a:spcBef>
              <a:spcAft>
                <a:spcPts val="0"/>
              </a:spcAft>
              <a:buClr>
                <a:schemeClr val="lt1"/>
              </a:buClr>
              <a:buSzPts val="1800"/>
              <a:buChar char="»"/>
              <a:defRPr/>
            </a:lvl7pPr>
            <a:lvl8pPr indent="-342900" lvl="7" marL="3657600" algn="l">
              <a:lnSpc>
                <a:spcPct val="100000"/>
              </a:lnSpc>
              <a:spcBef>
                <a:spcPts val="360"/>
              </a:spcBef>
              <a:spcAft>
                <a:spcPts val="0"/>
              </a:spcAft>
              <a:buClr>
                <a:schemeClr val="lt1"/>
              </a:buClr>
              <a:buSzPts val="1800"/>
              <a:buChar char="»"/>
              <a:defRPr/>
            </a:lvl8pPr>
            <a:lvl9pPr indent="-342900" lvl="8" marL="4114800" algn="l">
              <a:lnSpc>
                <a:spcPct val="100000"/>
              </a:lnSpc>
              <a:spcBef>
                <a:spcPts val="360"/>
              </a:spcBef>
              <a:spcAft>
                <a:spcPts val="0"/>
              </a:spcAft>
              <a:buClr>
                <a:schemeClr val="lt1"/>
              </a:buClr>
              <a:buSzPts val="1800"/>
              <a:buChar char="»"/>
              <a:defRPr/>
            </a:lvl9pPr>
          </a:lstStyle>
          <a:p/>
        </p:txBody>
      </p:sp>
      <p:sp>
        <p:nvSpPr>
          <p:cNvPr id="24" name="Google Shape;24;p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sz="1400"/>
            </a:lvl1pPr>
            <a:lvl2pPr indent="0" lvl="1" marL="0" algn="r">
              <a:lnSpc>
                <a:spcPct val="100000"/>
              </a:lnSpc>
              <a:spcBef>
                <a:spcPts val="0"/>
              </a:spcBef>
              <a:spcAft>
                <a:spcPts val="0"/>
              </a:spcAft>
              <a:buNone/>
              <a:defRPr sz="1400"/>
            </a:lvl2pPr>
            <a:lvl3pPr indent="0" lvl="2" marL="0" algn="r">
              <a:lnSpc>
                <a:spcPct val="100000"/>
              </a:lnSpc>
              <a:spcBef>
                <a:spcPts val="0"/>
              </a:spcBef>
              <a:spcAft>
                <a:spcPts val="0"/>
              </a:spcAft>
              <a:buNone/>
              <a:defRPr sz="1400"/>
            </a:lvl3pPr>
            <a:lvl4pPr indent="0" lvl="3" marL="0" algn="r">
              <a:lnSpc>
                <a:spcPct val="100000"/>
              </a:lnSpc>
              <a:spcBef>
                <a:spcPts val="0"/>
              </a:spcBef>
              <a:spcAft>
                <a:spcPts val="0"/>
              </a:spcAft>
              <a:buNone/>
              <a:defRPr sz="1400"/>
            </a:lvl4pPr>
            <a:lvl5pPr indent="0" lvl="4" marL="0" algn="r">
              <a:lnSpc>
                <a:spcPct val="100000"/>
              </a:lnSpc>
              <a:spcBef>
                <a:spcPts val="0"/>
              </a:spcBef>
              <a:spcAft>
                <a:spcPts val="0"/>
              </a:spcAft>
              <a:buNone/>
              <a:defRPr sz="1400"/>
            </a:lvl5pPr>
            <a:lvl6pPr indent="0" lvl="5" marL="0" algn="r">
              <a:lnSpc>
                <a:spcPct val="100000"/>
              </a:lnSpc>
              <a:spcBef>
                <a:spcPts val="0"/>
              </a:spcBef>
              <a:spcAft>
                <a:spcPts val="0"/>
              </a:spcAft>
              <a:buNone/>
              <a:defRPr sz="1400"/>
            </a:lvl6pPr>
            <a:lvl7pPr indent="0" lvl="6" marL="0" algn="r">
              <a:lnSpc>
                <a:spcPct val="100000"/>
              </a:lnSpc>
              <a:spcBef>
                <a:spcPts val="0"/>
              </a:spcBef>
              <a:spcAft>
                <a:spcPts val="0"/>
              </a:spcAft>
              <a:buNone/>
              <a:defRPr sz="1400"/>
            </a:lvl7pPr>
            <a:lvl8pPr indent="0" lvl="7" marL="0" algn="r">
              <a:lnSpc>
                <a:spcPct val="100000"/>
              </a:lnSpc>
              <a:spcBef>
                <a:spcPts val="0"/>
              </a:spcBef>
              <a:spcAft>
                <a:spcPts val="0"/>
              </a:spcAft>
              <a:buNone/>
              <a:defRPr sz="1400"/>
            </a:lvl8pPr>
            <a:lvl9pPr indent="0" lvl="8" mar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on left, text on right" type="twoColTx">
  <p:cSld name="TITLE_AND_TWO_COLUMNS">
    <p:spTree>
      <p:nvGrpSpPr>
        <p:cNvPr id="27" name="Shape 27"/>
        <p:cNvGrpSpPr/>
        <p:nvPr/>
      </p:nvGrpSpPr>
      <p:grpSpPr>
        <a:xfrm>
          <a:off x="0" y="0"/>
          <a:ext cx="0" cy="0"/>
          <a:chOff x="0" y="0"/>
          <a:chExt cx="0" cy="0"/>
        </a:xfrm>
      </p:grpSpPr>
      <p:sp>
        <p:nvSpPr>
          <p:cNvPr id="28" name="Google Shape;28;p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sz="1400"/>
            </a:lvl1pPr>
            <a:lvl2pPr indent="0" lvl="1" marL="0" algn="r">
              <a:lnSpc>
                <a:spcPct val="100000"/>
              </a:lnSpc>
              <a:spcBef>
                <a:spcPts val="0"/>
              </a:spcBef>
              <a:spcAft>
                <a:spcPts val="0"/>
              </a:spcAft>
              <a:buNone/>
              <a:defRPr sz="1400"/>
            </a:lvl2pPr>
            <a:lvl3pPr indent="0" lvl="2" marL="0" algn="r">
              <a:lnSpc>
                <a:spcPct val="100000"/>
              </a:lnSpc>
              <a:spcBef>
                <a:spcPts val="0"/>
              </a:spcBef>
              <a:spcAft>
                <a:spcPts val="0"/>
              </a:spcAft>
              <a:buNone/>
              <a:defRPr sz="1400"/>
            </a:lvl3pPr>
            <a:lvl4pPr indent="0" lvl="3" marL="0" algn="r">
              <a:lnSpc>
                <a:spcPct val="100000"/>
              </a:lnSpc>
              <a:spcBef>
                <a:spcPts val="0"/>
              </a:spcBef>
              <a:spcAft>
                <a:spcPts val="0"/>
              </a:spcAft>
              <a:buNone/>
              <a:defRPr sz="1400"/>
            </a:lvl4pPr>
            <a:lvl5pPr indent="0" lvl="4" marL="0" algn="r">
              <a:lnSpc>
                <a:spcPct val="100000"/>
              </a:lnSpc>
              <a:spcBef>
                <a:spcPts val="0"/>
              </a:spcBef>
              <a:spcAft>
                <a:spcPts val="0"/>
              </a:spcAft>
              <a:buNone/>
              <a:defRPr sz="1400"/>
            </a:lvl5pPr>
            <a:lvl6pPr indent="0" lvl="5" marL="0" algn="r">
              <a:lnSpc>
                <a:spcPct val="100000"/>
              </a:lnSpc>
              <a:spcBef>
                <a:spcPts val="0"/>
              </a:spcBef>
              <a:spcAft>
                <a:spcPts val="0"/>
              </a:spcAft>
              <a:buNone/>
              <a:defRPr sz="1400"/>
            </a:lvl6pPr>
            <a:lvl7pPr indent="0" lvl="6" marL="0" algn="r">
              <a:lnSpc>
                <a:spcPct val="100000"/>
              </a:lnSpc>
              <a:spcBef>
                <a:spcPts val="0"/>
              </a:spcBef>
              <a:spcAft>
                <a:spcPts val="0"/>
              </a:spcAft>
              <a:buNone/>
              <a:defRPr sz="1400"/>
            </a:lvl7pPr>
            <a:lvl8pPr indent="0" lvl="7" marL="0" algn="r">
              <a:lnSpc>
                <a:spcPct val="100000"/>
              </a:lnSpc>
              <a:spcBef>
                <a:spcPts val="0"/>
              </a:spcBef>
              <a:spcAft>
                <a:spcPts val="0"/>
              </a:spcAft>
              <a:buNone/>
              <a:defRPr sz="1400"/>
            </a:lvl8pPr>
            <a:lvl9pPr indent="0" lvl="8" mar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1pPr>
            <a:lvl2pPr lvl="1"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2pPr>
            <a:lvl3pPr lvl="2"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3pPr>
            <a:lvl4pPr lvl="3"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4pPr>
            <a:lvl5pPr lvl="4"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5pPr>
            <a:lvl6pPr lvl="5"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6pPr>
            <a:lvl7pPr lvl="6"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7pPr>
            <a:lvl8pPr lvl="7"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8pPr>
            <a:lvl9pPr lvl="8" marR="0" rtl="0" algn="ctr">
              <a:lnSpc>
                <a:spcPct val="100000"/>
              </a:lnSpc>
              <a:spcBef>
                <a:spcPts val="0"/>
              </a:spcBef>
              <a:spcAft>
                <a:spcPts val="0"/>
              </a:spcAft>
              <a:buSzPts val="1400"/>
              <a:buNone/>
              <a:defRPr b="0" i="0" sz="4400" u="none" cap="none" strike="noStrike">
                <a:solidFill>
                  <a:schemeClr val="lt1"/>
                </a:solidFill>
                <a:latin typeface="Bodoni"/>
                <a:ea typeface="Bodoni"/>
                <a:cs typeface="Bodoni"/>
                <a:sym typeface="Bodoni"/>
              </a:defRPr>
            </a:lvl9pPr>
          </a:lstStyle>
          <a:p/>
        </p:txBody>
      </p:sp>
      <p:sp>
        <p:nvSpPr>
          <p:cNvPr id="11" name="Google Shape;11;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2" name="Google Shape;12;p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jpg"/><Relationship Id="rId4" Type="http://schemas.openxmlformats.org/officeDocument/2006/relationships/image" Target="../media/image7.jpg"/><Relationship Id="rId5"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jpg"/><Relationship Id="rId4" Type="http://schemas.openxmlformats.org/officeDocument/2006/relationships/image" Target="../media/image9.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 name="Shape 34"/>
        <p:cNvGrpSpPr/>
        <p:nvPr/>
      </p:nvGrpSpPr>
      <p:grpSpPr>
        <a:xfrm>
          <a:off x="0" y="0"/>
          <a:ext cx="0" cy="0"/>
          <a:chOff x="0" y="0"/>
          <a:chExt cx="0" cy="0"/>
        </a:xfrm>
      </p:grpSpPr>
      <p:sp>
        <p:nvSpPr>
          <p:cNvPr id="35" name="Google Shape;35;p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Section 4</a:t>
            </a:r>
            <a:endParaRPr/>
          </a:p>
        </p:txBody>
      </p:sp>
      <p:sp>
        <p:nvSpPr>
          <p:cNvPr id="36" name="Google Shape;36;p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0" i="0" lang="en-US" sz="3200" u="none" cap="none" strike="noStrike">
                <a:solidFill>
                  <a:schemeClr val="lt1"/>
                </a:solidFill>
                <a:latin typeface="Arial"/>
                <a:ea typeface="Arial"/>
                <a:cs typeface="Arial"/>
                <a:sym typeface="Arial"/>
              </a:rPr>
              <a:t>The Search for Black Holes </a:t>
            </a:r>
            <a:br>
              <a:rPr b="0" i="0" lang="en-US" sz="3200" u="none" cap="none" strike="noStrike">
                <a:solidFill>
                  <a:schemeClr val="lt1"/>
                </a:solidFill>
                <a:latin typeface="Arial"/>
                <a:ea typeface="Arial"/>
                <a:cs typeface="Arial"/>
                <a:sym typeface="Arial"/>
              </a:rPr>
            </a:b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pic>
        <p:nvPicPr>
          <p:cNvPr id="103" name="Google Shape;103;p14"/>
          <p:cNvPicPr preferRelativeResize="0"/>
          <p:nvPr/>
        </p:nvPicPr>
        <p:blipFill rotWithShape="1">
          <a:blip r:embed="rId3">
            <a:alphaModFix/>
          </a:blip>
          <a:srcRect b="0" l="0" r="0" t="0"/>
          <a:stretch/>
        </p:blipFill>
        <p:spPr>
          <a:xfrm>
            <a:off x="-381000" y="-361950"/>
            <a:ext cx="9753600" cy="7296150"/>
          </a:xfrm>
          <a:prstGeom prst="rect">
            <a:avLst/>
          </a:prstGeom>
          <a:noFill/>
          <a:ln>
            <a:noFill/>
          </a:ln>
        </p:spPr>
      </p:pic>
      <p:sp>
        <p:nvSpPr>
          <p:cNvPr id="104" name="Google Shape;104;p14"/>
          <p:cNvSpPr txBox="1"/>
          <p:nvPr>
            <p:ph type="title"/>
          </p:nvPr>
        </p:nvSpPr>
        <p:spPr>
          <a:xfrm>
            <a:off x="1295400" y="12954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2"/>
              </a:buClr>
              <a:buSzPts val="4000"/>
              <a:buFont typeface="Bodoni"/>
              <a:buNone/>
            </a:pPr>
            <a:r>
              <a:rPr b="0" i="0" lang="en-US" sz="4000" u="none">
                <a:solidFill>
                  <a:schemeClr val="accent2"/>
                </a:solidFill>
                <a:latin typeface="Bodoni"/>
                <a:ea typeface="Bodoni"/>
                <a:cs typeface="Bodoni"/>
                <a:sym typeface="Bodoni"/>
              </a:rPr>
              <a:t>Fermi Gamma-ray Space Telescope</a:t>
            </a:r>
            <a:endParaRPr/>
          </a:p>
        </p:txBody>
      </p:sp>
      <p:sp>
        <p:nvSpPr>
          <p:cNvPr id="105" name="Google Shape;105;p14"/>
          <p:cNvSpPr txBox="1"/>
          <p:nvPr>
            <p:ph idx="1" type="body"/>
          </p:nvPr>
        </p:nvSpPr>
        <p:spPr>
          <a:xfrm>
            <a:off x="0" y="2667000"/>
            <a:ext cx="5791200" cy="36877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3200"/>
              <a:buFont typeface="Arial"/>
              <a:buNone/>
            </a:pPr>
            <a:r>
              <a:t/>
            </a:r>
            <a:endParaRPr b="0" i="0" sz="3200" u="none">
              <a:solidFill>
                <a:schemeClr val="lt1"/>
              </a:solidFill>
              <a:latin typeface="Arial"/>
              <a:ea typeface="Arial"/>
              <a:cs typeface="Arial"/>
              <a:sym typeface="Arial"/>
            </a:endParaRPr>
          </a:p>
          <a:p>
            <a:pPr indent="-342900" lvl="0" marL="342900" marR="0" rtl="0" algn="l">
              <a:lnSpc>
                <a:spcPct val="100000"/>
              </a:lnSpc>
              <a:spcBef>
                <a:spcPts val="640"/>
              </a:spcBef>
              <a:spcAft>
                <a:spcPts val="0"/>
              </a:spcAft>
              <a:buClr>
                <a:schemeClr val="accent2"/>
              </a:buClr>
              <a:buSzPts val="3200"/>
              <a:buFont typeface="Arial"/>
              <a:buChar char="•"/>
            </a:pPr>
            <a:r>
              <a:rPr b="0" i="0" lang="en-US" sz="3200" u="none">
                <a:solidFill>
                  <a:schemeClr val="accent2"/>
                </a:solidFill>
                <a:latin typeface="Arial"/>
                <a:ea typeface="Arial"/>
                <a:cs typeface="Arial"/>
                <a:sym typeface="Arial"/>
              </a:rPr>
              <a:t>Launched June 11, 2008</a:t>
            </a:r>
            <a:endParaRPr/>
          </a:p>
          <a:p>
            <a:pPr indent="-342900" lvl="0" marL="342900" marR="0" rtl="0" algn="l">
              <a:lnSpc>
                <a:spcPct val="100000"/>
              </a:lnSpc>
              <a:spcBef>
                <a:spcPts val="640"/>
              </a:spcBef>
              <a:spcAft>
                <a:spcPts val="0"/>
              </a:spcAft>
              <a:buClr>
                <a:schemeClr val="accent2"/>
              </a:buClr>
              <a:buSzPts val="3200"/>
              <a:buFont typeface="Arial"/>
              <a:buChar char="•"/>
            </a:pPr>
            <a:r>
              <a:rPr b="0" i="0" lang="en-US" sz="3200" u="none">
                <a:solidFill>
                  <a:schemeClr val="accent2"/>
                </a:solidFill>
                <a:latin typeface="Arial"/>
                <a:ea typeface="Arial"/>
                <a:cs typeface="Arial"/>
                <a:sym typeface="Arial"/>
              </a:rPr>
              <a:t>Studies gamma rays </a:t>
            </a:r>
            <a:br>
              <a:rPr b="0" i="0" lang="en-US" sz="3200" u="none">
                <a:solidFill>
                  <a:schemeClr val="accent2"/>
                </a:solidFill>
                <a:latin typeface="Arial"/>
                <a:ea typeface="Arial"/>
                <a:cs typeface="Arial"/>
                <a:sym typeface="Arial"/>
              </a:rPr>
            </a:br>
            <a:r>
              <a:rPr b="0" i="0" lang="en-US" sz="3200" u="none">
                <a:solidFill>
                  <a:schemeClr val="accent2"/>
                </a:solidFill>
                <a:latin typeface="Arial"/>
                <a:ea typeface="Arial"/>
                <a:cs typeface="Arial"/>
                <a:sym typeface="Arial"/>
              </a:rPr>
              <a:t>(like the kinds emitted from active galaxies)</a:t>
            </a:r>
            <a:endParaRPr/>
          </a:p>
          <a:p>
            <a:pPr indent="-342900" lvl="0" marL="342900" marR="0" rtl="0" algn="l">
              <a:lnSpc>
                <a:spcPct val="100000"/>
              </a:lnSpc>
              <a:spcBef>
                <a:spcPts val="640"/>
              </a:spcBef>
              <a:spcAft>
                <a:spcPts val="0"/>
              </a:spcAft>
              <a:buClr>
                <a:schemeClr val="accent2"/>
              </a:buClr>
              <a:buSzPts val="3200"/>
              <a:buFont typeface="Arial"/>
              <a:buChar char="•"/>
            </a:pPr>
            <a:r>
              <a:rPr b="0" i="0" lang="en-US" sz="3200" u="none">
                <a:solidFill>
                  <a:schemeClr val="accent2"/>
                </a:solidFill>
                <a:latin typeface="Arial"/>
                <a:ea typeface="Arial"/>
                <a:cs typeface="Arial"/>
                <a:sym typeface="Arial"/>
              </a:rPr>
              <a:t>http://fermi.sonoma.edu</a:t>
            </a:r>
            <a:endParaRPr/>
          </a:p>
        </p:txBody>
      </p:sp>
      <p:pic>
        <p:nvPicPr>
          <p:cNvPr id="106" name="Google Shape;106;p14"/>
          <p:cNvPicPr preferRelativeResize="0"/>
          <p:nvPr/>
        </p:nvPicPr>
        <p:blipFill rotWithShape="1">
          <a:blip r:embed="rId4">
            <a:alphaModFix/>
          </a:blip>
          <a:srcRect b="0" l="0" r="0" t="0"/>
          <a:stretch/>
        </p:blipFill>
        <p:spPr>
          <a:xfrm rot="2100000">
            <a:off x="5040312" y="3581400"/>
            <a:ext cx="4103687" cy="1447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pic>
        <p:nvPicPr>
          <p:cNvPr id="111" name="Google Shape;111;p15"/>
          <p:cNvPicPr preferRelativeResize="0"/>
          <p:nvPr/>
        </p:nvPicPr>
        <p:blipFill rotWithShape="1">
          <a:blip r:embed="rId3">
            <a:alphaModFix/>
          </a:blip>
          <a:srcRect b="0" l="0" r="0" t="0"/>
          <a:stretch/>
        </p:blipFill>
        <p:spPr>
          <a:xfrm>
            <a:off x="-381000" y="-361950"/>
            <a:ext cx="9753600" cy="7296150"/>
          </a:xfrm>
          <a:prstGeom prst="rect">
            <a:avLst/>
          </a:prstGeom>
          <a:noFill/>
          <a:ln>
            <a:noFill/>
          </a:ln>
        </p:spPr>
      </p:pic>
      <p:sp>
        <p:nvSpPr>
          <p:cNvPr id="112" name="Google Shape;112;p15"/>
          <p:cNvSpPr txBox="1"/>
          <p:nvPr>
            <p:ph type="title"/>
          </p:nvPr>
        </p:nvSpPr>
        <p:spPr>
          <a:xfrm>
            <a:off x="1828800" y="304800"/>
            <a:ext cx="73152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2"/>
              </a:buClr>
              <a:buSzPts val="4400"/>
              <a:buFont typeface="Bodoni"/>
              <a:buNone/>
            </a:pPr>
            <a:r>
              <a:rPr b="0" i="0" lang="en-US" sz="4400" u="none">
                <a:solidFill>
                  <a:schemeClr val="accent2"/>
                </a:solidFill>
                <a:latin typeface="Bodoni"/>
                <a:ea typeface="Bodoni"/>
                <a:cs typeface="Bodoni"/>
                <a:sym typeface="Bodoni"/>
              </a:rPr>
              <a:t>Galactic Doom</a:t>
            </a:r>
            <a:endParaRPr/>
          </a:p>
        </p:txBody>
      </p:sp>
      <p:sp>
        <p:nvSpPr>
          <p:cNvPr id="113" name="Google Shape;113;p1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3200"/>
              <a:buFont typeface="Arial"/>
              <a:buChar char="•"/>
            </a:pPr>
            <a:r>
              <a:rPr b="0" i="0" lang="en-US" sz="3200" u="none">
                <a:solidFill>
                  <a:schemeClr val="accent2"/>
                </a:solidFill>
                <a:latin typeface="Arial"/>
                <a:ea typeface="Arial"/>
                <a:cs typeface="Arial"/>
                <a:sym typeface="Arial"/>
              </a:rPr>
              <a:t>Learn about Galaxies and determine the fate of the Milky Way</a:t>
            </a:r>
            <a:endParaRPr/>
          </a:p>
          <a:p>
            <a:pPr indent="-342900" lvl="0" marL="342900" marR="0" rtl="0" algn="l">
              <a:lnSpc>
                <a:spcPct val="100000"/>
              </a:lnSpc>
              <a:spcBef>
                <a:spcPts val="640"/>
              </a:spcBef>
              <a:spcAft>
                <a:spcPts val="0"/>
              </a:spcAft>
              <a:buClr>
                <a:schemeClr val="accent2"/>
              </a:buClr>
              <a:buSzPts val="3200"/>
              <a:buFont typeface="Arial"/>
              <a:buChar char="•"/>
            </a:pPr>
            <a:r>
              <a:rPr b="0" i="0" lang="en-US" sz="3200" u="none">
                <a:solidFill>
                  <a:schemeClr val="accent2"/>
                </a:solidFill>
                <a:latin typeface="Arial"/>
                <a:ea typeface="Arial"/>
                <a:cs typeface="Arial"/>
                <a:sym typeface="Arial"/>
              </a:rPr>
              <a:t>http://mystery.sonoma.edu</a:t>
            </a:r>
            <a:r>
              <a:rPr b="0" i="0" lang="en-US" sz="3200" u="none">
                <a:solidFill>
                  <a:schemeClr val="lt1"/>
                </a:solidFill>
                <a:latin typeface="Arial"/>
                <a:ea typeface="Arial"/>
                <a:cs typeface="Arial"/>
                <a:sym typeface="Arial"/>
              </a:rPr>
              <a:t> </a:t>
            </a:r>
            <a:endParaRPr/>
          </a:p>
        </p:txBody>
      </p:sp>
      <p:pic>
        <p:nvPicPr>
          <p:cNvPr id="114" name="Google Shape;114;p15"/>
          <p:cNvPicPr preferRelativeResize="0"/>
          <p:nvPr/>
        </p:nvPicPr>
        <p:blipFill rotWithShape="1">
          <a:blip r:embed="rId4">
            <a:alphaModFix/>
          </a:blip>
          <a:srcRect b="0" l="0" r="0" t="0"/>
          <a:stretch/>
        </p:blipFill>
        <p:spPr>
          <a:xfrm>
            <a:off x="2308225" y="3359150"/>
            <a:ext cx="4059237" cy="31892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16"/>
          <p:cNvPicPr preferRelativeResize="0"/>
          <p:nvPr/>
        </p:nvPicPr>
        <p:blipFill rotWithShape="1">
          <a:blip r:embed="rId3">
            <a:alphaModFix/>
          </a:blip>
          <a:srcRect b="0" l="0" r="0" t="0"/>
          <a:stretch/>
        </p:blipFill>
        <p:spPr>
          <a:xfrm>
            <a:off x="-381000" y="-361950"/>
            <a:ext cx="9753600" cy="7296150"/>
          </a:xfrm>
          <a:prstGeom prst="rect">
            <a:avLst/>
          </a:prstGeom>
          <a:noFill/>
          <a:ln>
            <a:noFill/>
          </a:ln>
        </p:spPr>
      </p:pic>
      <p:sp>
        <p:nvSpPr>
          <p:cNvPr id="120" name="Google Shape;120;p16"/>
          <p:cNvSpPr txBox="1"/>
          <p:nvPr/>
        </p:nvSpPr>
        <p:spPr>
          <a:xfrm>
            <a:off x="2133600" y="381000"/>
            <a:ext cx="7391400" cy="8842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3200"/>
              <a:buFont typeface="Arial"/>
              <a:buNone/>
            </a:pPr>
            <a:r>
              <a:rPr b="1" i="0" lang="en-US" sz="3200" u="none">
                <a:solidFill>
                  <a:schemeClr val="dk2"/>
                </a:solidFill>
                <a:latin typeface="Arial"/>
                <a:ea typeface="Arial"/>
                <a:cs typeface="Arial"/>
                <a:sym typeface="Arial"/>
              </a:rPr>
              <a:t>Epo’s Chronicles</a:t>
            </a:r>
            <a:endParaRPr/>
          </a:p>
          <a:p>
            <a:pPr indent="0" lvl="0" marL="0" marR="0" rtl="0" algn="ctr">
              <a:lnSpc>
                <a:spcPct val="100000"/>
              </a:lnSpc>
              <a:spcBef>
                <a:spcPts val="0"/>
              </a:spcBef>
              <a:spcAft>
                <a:spcPts val="0"/>
              </a:spcAft>
              <a:buClr>
                <a:schemeClr val="dk2"/>
              </a:buClr>
              <a:buSzPts val="2000"/>
              <a:buFont typeface="Arial"/>
              <a:buNone/>
            </a:pPr>
            <a:r>
              <a:rPr b="1" i="0" lang="en-US" sz="2000" u="none">
                <a:solidFill>
                  <a:schemeClr val="dk2"/>
                </a:solidFill>
                <a:latin typeface="Arial"/>
                <a:ea typeface="Arial"/>
                <a:cs typeface="Arial"/>
                <a:sym typeface="Arial"/>
              </a:rPr>
              <a:t>http://www.eposchronicles.org</a:t>
            </a:r>
            <a:endParaRPr/>
          </a:p>
        </p:txBody>
      </p:sp>
      <p:sp>
        <p:nvSpPr>
          <p:cNvPr id="121" name="Google Shape;121;p16"/>
          <p:cNvSpPr txBox="1"/>
          <p:nvPr/>
        </p:nvSpPr>
        <p:spPr>
          <a:xfrm>
            <a:off x="0" y="1447800"/>
            <a:ext cx="9144000" cy="641350"/>
          </a:xfrm>
          <a:prstGeom prst="rect">
            <a:avLst/>
          </a:prstGeom>
          <a:noFill/>
          <a:ln>
            <a:noFill/>
          </a:ln>
        </p:spPr>
        <p:txBody>
          <a:bodyPr anchorCtr="0" anchor="t" bIns="45700" lIns="91425" spcFirstLastPara="1" rIns="91425" wrap="square" tIns="45700">
            <a:spAutoFit/>
          </a:bodyPr>
          <a:lstStyle/>
          <a:p>
            <a:pPr indent="0" lvl="0" marL="0" marR="0" rtl="0" algn="ctr">
              <a:lnSpc>
                <a:spcPct val="65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Take a cosmic journey of discovery </a:t>
            </a:r>
            <a:endParaRPr/>
          </a:p>
          <a:p>
            <a:pPr indent="0" lvl="0" marL="0" marR="0" rtl="0" algn="ctr">
              <a:lnSpc>
                <a:spcPct val="65000"/>
              </a:lnSpc>
              <a:spcBef>
                <a:spcPts val="48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with Alkina and spaceship Epo.</a:t>
            </a:r>
            <a:endParaRPr/>
          </a:p>
        </p:txBody>
      </p:sp>
      <p:pic>
        <p:nvPicPr>
          <p:cNvPr id="122" name="Google Shape;122;p16"/>
          <p:cNvPicPr preferRelativeResize="0"/>
          <p:nvPr/>
        </p:nvPicPr>
        <p:blipFill rotWithShape="1">
          <a:blip r:embed="rId4">
            <a:alphaModFix/>
          </a:blip>
          <a:srcRect b="32057" l="0" r="0" t="4784"/>
          <a:stretch/>
        </p:blipFill>
        <p:spPr>
          <a:xfrm>
            <a:off x="1219200" y="2209800"/>
            <a:ext cx="6505575" cy="4321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6" name="Shape 126"/>
        <p:cNvGrpSpPr/>
        <p:nvPr/>
      </p:nvGrpSpPr>
      <p:grpSpPr>
        <a:xfrm>
          <a:off x="0" y="0"/>
          <a:ext cx="0" cy="0"/>
          <a:chOff x="0" y="0"/>
          <a:chExt cx="0" cy="0"/>
        </a:xfrm>
      </p:grpSpPr>
      <p:sp>
        <p:nvSpPr>
          <p:cNvPr id="127" name="Google Shape;127;p17"/>
          <p:cNvSpPr txBox="1"/>
          <p:nvPr>
            <p:ph idx="4294967295"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400"/>
              <a:buFont typeface="Bodoni"/>
              <a:buNone/>
            </a:pPr>
            <a:r>
              <a:rPr b="1" i="0" lang="en-US" sz="4400" u="none">
                <a:solidFill>
                  <a:schemeClr val="lt1"/>
                </a:solidFill>
                <a:latin typeface="Bodoni"/>
                <a:ea typeface="Bodoni"/>
                <a:cs typeface="Bodoni"/>
                <a:sym typeface="Bodoni"/>
              </a:rPr>
              <a:t>Final Activity</a:t>
            </a:r>
            <a:endParaRPr/>
          </a:p>
        </p:txBody>
      </p:sp>
      <p:sp>
        <p:nvSpPr>
          <p:cNvPr id="128" name="Google Shape;128;p17"/>
          <p:cNvSpPr txBox="1"/>
          <p:nvPr>
            <p:ph idx="4294967295" type="body"/>
          </p:nvPr>
        </p:nvSpPr>
        <p:spPr>
          <a:xfrm>
            <a:off x="457200" y="1830387"/>
            <a:ext cx="8077200" cy="3835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a:solidFill>
                  <a:schemeClr val="lt1"/>
                </a:solidFill>
                <a:latin typeface="Arial"/>
                <a:ea typeface="Arial"/>
                <a:cs typeface="Arial"/>
                <a:sym typeface="Arial"/>
              </a:rPr>
              <a:t>With your students….</a:t>
            </a:r>
            <a:endParaRPr/>
          </a:p>
          <a:p>
            <a:pPr indent="-285750" lvl="1" marL="742950" marR="0" rtl="0" algn="l">
              <a:lnSpc>
                <a:spcPct val="10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Play the Fermi Race Game – Be the first to build your own Femri satellite and make observations</a:t>
            </a:r>
            <a:endParaRPr/>
          </a:p>
        </p:txBody>
      </p:sp>
      <p:cxnSp>
        <p:nvCxnSpPr>
          <p:cNvPr id="129" name="Google Shape;129;p17"/>
          <p:cNvCxnSpPr/>
          <p:nvPr/>
        </p:nvCxnSpPr>
        <p:spPr>
          <a:xfrm flipH="1">
            <a:off x="7467600" y="2819400"/>
            <a:ext cx="990600" cy="228600"/>
          </a:xfrm>
          <a:prstGeom prst="straightConnector1">
            <a:avLst/>
          </a:prstGeom>
          <a:noFill/>
          <a:ln cap="flat" cmpd="sng" w="9525">
            <a:solidFill>
              <a:schemeClr val="dk1"/>
            </a:solidFill>
            <a:prstDash val="solid"/>
            <a:miter lim="800000"/>
            <a:headEnd len="med" w="med" type="none"/>
            <a:tailEnd len="med" w="med" type="triangle"/>
          </a:ln>
        </p:spPr>
      </p:cxnSp>
      <p:sp>
        <p:nvSpPr>
          <p:cNvPr id="130" name="Google Shape;130;p17"/>
          <p:cNvSpPr txBox="1"/>
          <p:nvPr/>
        </p:nvSpPr>
        <p:spPr>
          <a:xfrm>
            <a:off x="8229600" y="2590800"/>
            <a:ext cx="568325"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ahoma"/>
              <a:buNone/>
            </a:pPr>
            <a:r>
              <a:rPr b="0" i="0" lang="en-US" sz="1800" u="none">
                <a:solidFill>
                  <a:schemeClr val="dk1"/>
                </a:solidFill>
                <a:latin typeface="Tahoma"/>
                <a:ea typeface="Tahoma"/>
                <a:cs typeface="Tahoma"/>
                <a:sym typeface="Tahoma"/>
              </a:rPr>
              <a:t>LAT</a:t>
            </a:r>
            <a:endParaRPr/>
          </a:p>
        </p:txBody>
      </p:sp>
      <p:cxnSp>
        <p:nvCxnSpPr>
          <p:cNvPr id="131" name="Google Shape;131;p17"/>
          <p:cNvCxnSpPr/>
          <p:nvPr/>
        </p:nvCxnSpPr>
        <p:spPr>
          <a:xfrm flipH="1" rot="10800000">
            <a:off x="5867400" y="3733800"/>
            <a:ext cx="381000" cy="381000"/>
          </a:xfrm>
          <a:prstGeom prst="straightConnector1">
            <a:avLst/>
          </a:prstGeom>
          <a:noFill/>
          <a:ln cap="flat" cmpd="sng" w="9525">
            <a:solidFill>
              <a:schemeClr val="dk1"/>
            </a:solidFill>
            <a:prstDash val="solid"/>
            <a:miter lim="800000"/>
            <a:headEnd len="med" w="med" type="none"/>
            <a:tailEnd len="med" w="med" type="triangle"/>
          </a:ln>
        </p:spPr>
      </p:cxnSp>
      <p:sp>
        <p:nvSpPr>
          <p:cNvPr id="132" name="Google Shape;132;p17"/>
          <p:cNvSpPr txBox="1"/>
          <p:nvPr/>
        </p:nvSpPr>
        <p:spPr>
          <a:xfrm>
            <a:off x="5699125" y="4070350"/>
            <a:ext cx="6477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ahoma"/>
              <a:buNone/>
            </a:pPr>
            <a:r>
              <a:rPr b="0" i="0" lang="en-US" sz="1800" u="none">
                <a:solidFill>
                  <a:schemeClr val="dk1"/>
                </a:solidFill>
                <a:latin typeface="Tahoma"/>
                <a:ea typeface="Tahoma"/>
                <a:cs typeface="Tahoma"/>
                <a:sym typeface="Tahoma"/>
              </a:rPr>
              <a:t>GBM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1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2"/>
              </a:buClr>
              <a:buSzPts val="4400"/>
              <a:buFont typeface="Bodoni"/>
              <a:buNone/>
            </a:pPr>
            <a:r>
              <a:rPr b="1" i="0" lang="en-US" sz="4400" u="none">
                <a:solidFill>
                  <a:schemeClr val="accent2"/>
                </a:solidFill>
                <a:latin typeface="Bodoni"/>
                <a:ea typeface="Bodoni"/>
                <a:cs typeface="Bodoni"/>
                <a:sym typeface="Bodoni"/>
              </a:rPr>
              <a:t>Final Activity</a:t>
            </a:r>
            <a:endParaRPr/>
          </a:p>
        </p:txBody>
      </p:sp>
      <p:sp>
        <p:nvSpPr>
          <p:cNvPr id="138" name="Google Shape;138;p1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139700" lvl="0" marL="342900" marR="0" rtl="0" algn="l">
              <a:lnSpc>
                <a:spcPct val="100000"/>
              </a:lnSpc>
              <a:spcBef>
                <a:spcPts val="0"/>
              </a:spcBef>
              <a:spcAft>
                <a:spcPts val="0"/>
              </a:spcAft>
              <a:buClr>
                <a:schemeClr val="lt1"/>
              </a:buClr>
              <a:buSzPts val="3200"/>
              <a:buFont typeface="Arial"/>
              <a:buNone/>
            </a:pPr>
            <a:r>
              <a:t/>
            </a:r>
            <a:endParaRPr b="0" i="0" sz="3200" u="none">
              <a:solidFill>
                <a:schemeClr val="lt1"/>
              </a:solidFill>
              <a:latin typeface="Arial"/>
              <a:ea typeface="Arial"/>
              <a:cs typeface="Arial"/>
              <a:sym typeface="Arial"/>
            </a:endParaRPr>
          </a:p>
        </p:txBody>
      </p:sp>
      <p:pic>
        <p:nvPicPr>
          <p:cNvPr id="139" name="Google Shape;139;p18"/>
          <p:cNvPicPr preferRelativeResize="0"/>
          <p:nvPr/>
        </p:nvPicPr>
        <p:blipFill rotWithShape="1">
          <a:blip r:embed="rId3">
            <a:alphaModFix/>
          </a:blip>
          <a:srcRect b="0" l="0" r="0" t="0"/>
          <a:stretch/>
        </p:blipFill>
        <p:spPr>
          <a:xfrm>
            <a:off x="-381000" y="-361950"/>
            <a:ext cx="9753600" cy="7296150"/>
          </a:xfrm>
          <a:prstGeom prst="rect">
            <a:avLst/>
          </a:prstGeom>
          <a:noFill/>
          <a:ln>
            <a:noFill/>
          </a:ln>
        </p:spPr>
      </p:pic>
      <p:sp>
        <p:nvSpPr>
          <p:cNvPr id="140" name="Google Shape;140;p18"/>
          <p:cNvSpPr txBox="1"/>
          <p:nvPr/>
        </p:nvSpPr>
        <p:spPr>
          <a:xfrm>
            <a:off x="2133600" y="609600"/>
            <a:ext cx="70104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4400"/>
              <a:buFont typeface="Bodoni"/>
              <a:buNone/>
            </a:pPr>
            <a:r>
              <a:rPr b="1" i="0" lang="en-US" sz="4400" u="none">
                <a:solidFill>
                  <a:schemeClr val="accent2"/>
                </a:solidFill>
                <a:latin typeface="Bodoni"/>
                <a:ea typeface="Bodoni"/>
                <a:cs typeface="Bodoni"/>
                <a:sym typeface="Bodoni"/>
              </a:rPr>
              <a:t>Final Activity</a:t>
            </a:r>
            <a:endParaRPr/>
          </a:p>
        </p:txBody>
      </p:sp>
      <p:sp>
        <p:nvSpPr>
          <p:cNvPr id="141" name="Google Shape;141;p18"/>
          <p:cNvSpPr txBox="1"/>
          <p:nvPr/>
        </p:nvSpPr>
        <p:spPr>
          <a:xfrm>
            <a:off x="-304800" y="1981200"/>
            <a:ext cx="3429000" cy="4419600"/>
          </a:xfrm>
          <a:prstGeom prst="rect">
            <a:avLst/>
          </a:prstGeom>
          <a:noFill/>
          <a:ln>
            <a:noFill/>
          </a:ln>
        </p:spPr>
        <p:txBody>
          <a:bodyPr anchorCtr="0" anchor="t" bIns="45700" lIns="91425" spcFirstLastPara="1" rIns="91425" wrap="square" tIns="45700">
            <a:noAutofit/>
          </a:bodyPr>
          <a:lstStyle/>
          <a:p>
            <a:pPr indent="-285750" lvl="1" marL="742950" marR="0" rtl="0" algn="l">
              <a:lnSpc>
                <a:spcPct val="100000"/>
              </a:lnSpc>
              <a:spcBef>
                <a:spcPts val="0"/>
              </a:spcBef>
              <a:spcAft>
                <a:spcPts val="0"/>
              </a:spcAft>
              <a:buClr>
                <a:schemeClr val="accent2"/>
              </a:buClr>
              <a:buSzPts val="2800"/>
              <a:buFont typeface="Arial"/>
              <a:buChar char="–"/>
            </a:pPr>
            <a:r>
              <a:rPr b="1" i="0" lang="en-US" sz="2800" u="none" cap="none" strike="noStrike">
                <a:solidFill>
                  <a:schemeClr val="accent2"/>
                </a:solidFill>
                <a:latin typeface="Arial"/>
                <a:ea typeface="Arial"/>
                <a:cs typeface="Arial"/>
                <a:sym typeface="Arial"/>
              </a:rPr>
              <a:t>Play the Fermi Race Game </a:t>
            </a:r>
            <a:endParaRPr/>
          </a:p>
          <a:p>
            <a:pPr indent="-285750" lvl="1" marL="742950" marR="0" rtl="0" algn="l">
              <a:lnSpc>
                <a:spcPct val="100000"/>
              </a:lnSpc>
              <a:spcBef>
                <a:spcPts val="560"/>
              </a:spcBef>
              <a:spcAft>
                <a:spcPts val="0"/>
              </a:spcAft>
              <a:buClr>
                <a:schemeClr val="accent2"/>
              </a:buClr>
              <a:buSzPts val="2800"/>
              <a:buFont typeface="Arial"/>
              <a:buChar char="–"/>
            </a:pPr>
            <a:r>
              <a:rPr b="1" i="0" lang="en-US" sz="2800" u="none" cap="none" strike="noStrike">
                <a:solidFill>
                  <a:schemeClr val="accent2"/>
                </a:solidFill>
                <a:latin typeface="Arial"/>
                <a:ea typeface="Arial"/>
                <a:cs typeface="Arial"/>
                <a:sym typeface="Arial"/>
              </a:rPr>
              <a:t>Be the first to build your own Femri satellite and make observations</a:t>
            </a:r>
            <a:endParaRPr/>
          </a:p>
        </p:txBody>
      </p:sp>
      <p:pic>
        <p:nvPicPr>
          <p:cNvPr id="142" name="Google Shape;142;p18"/>
          <p:cNvPicPr preferRelativeResize="0"/>
          <p:nvPr/>
        </p:nvPicPr>
        <p:blipFill rotWithShape="1">
          <a:blip r:embed="rId4">
            <a:alphaModFix/>
          </a:blip>
          <a:srcRect b="0" l="0" r="0" t="0"/>
          <a:stretch/>
        </p:blipFill>
        <p:spPr>
          <a:xfrm>
            <a:off x="3286125" y="1828800"/>
            <a:ext cx="5857875" cy="45545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6" name="Shape 146"/>
        <p:cNvGrpSpPr/>
        <p:nvPr/>
      </p:nvGrpSpPr>
      <p:grpSpPr>
        <a:xfrm>
          <a:off x="0" y="0"/>
          <a:ext cx="0" cy="0"/>
          <a:chOff x="0" y="0"/>
          <a:chExt cx="0" cy="0"/>
        </a:xfrm>
      </p:grpSpPr>
      <p:sp>
        <p:nvSpPr>
          <p:cNvPr id="147" name="Google Shape;147;p1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Bodoni"/>
              <a:buNone/>
            </a:pPr>
            <a:r>
              <a:rPr b="0" i="0" lang="en-US" sz="4400" u="none">
                <a:solidFill>
                  <a:schemeClr val="lt1"/>
                </a:solidFill>
                <a:latin typeface="Bodoni"/>
                <a:ea typeface="Bodoni"/>
                <a:cs typeface="Bodoni"/>
                <a:sym typeface="Bodoni"/>
              </a:rPr>
              <a:t>Wrap up</a:t>
            </a:r>
            <a:endParaRPr/>
          </a:p>
        </p:txBody>
      </p:sp>
      <p:sp>
        <p:nvSpPr>
          <p:cNvPr id="148" name="Google Shape;148;p1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800"/>
              <a:buFont typeface="Arial"/>
              <a:buChar char="•"/>
            </a:pPr>
            <a:r>
              <a:rPr b="0" i="0" lang="en-US" sz="2800" u="none">
                <a:solidFill>
                  <a:schemeClr val="lt1"/>
                </a:solidFill>
                <a:latin typeface="Arial"/>
                <a:ea typeface="Arial"/>
                <a:cs typeface="Arial"/>
                <a:sym typeface="Arial"/>
              </a:rPr>
              <a:t>Section 1 - The Formation of Black Holes</a:t>
            </a:r>
            <a:endParaRPr/>
          </a:p>
          <a:p>
            <a:pPr indent="-285750" lvl="1" marL="742950" marR="0" rtl="0" algn="l">
              <a:lnSpc>
                <a:spcPct val="9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Activity 1 – Tasty Active Galaxies</a:t>
            </a:r>
            <a:endParaRPr/>
          </a:p>
          <a:p>
            <a:pPr indent="-342900" lvl="0" marL="342900" marR="0" rtl="0" algn="l">
              <a:lnSpc>
                <a:spcPct val="90000"/>
              </a:lnSpc>
              <a:spcBef>
                <a:spcPts val="560"/>
              </a:spcBef>
              <a:spcAft>
                <a:spcPts val="0"/>
              </a:spcAft>
              <a:buClr>
                <a:schemeClr val="lt1"/>
              </a:buClr>
              <a:buSzPts val="2800"/>
              <a:buFont typeface="Arial"/>
              <a:buChar char="•"/>
            </a:pPr>
            <a:r>
              <a:rPr b="0" i="0" lang="en-US" sz="2800" u="none">
                <a:solidFill>
                  <a:schemeClr val="lt1"/>
                </a:solidFill>
                <a:latin typeface="Arial"/>
                <a:ea typeface="Arial"/>
                <a:cs typeface="Arial"/>
                <a:sym typeface="Arial"/>
              </a:rPr>
              <a:t>Section 2 - The gravity of the situation (around black holes)</a:t>
            </a:r>
            <a:endParaRPr/>
          </a:p>
          <a:p>
            <a:pPr indent="-285750" lvl="1" marL="742950" marR="0" rtl="0" algn="l">
              <a:lnSpc>
                <a:spcPct val="9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Activity 2 - Black Hole Space Warp</a:t>
            </a:r>
            <a:endParaRPr/>
          </a:p>
          <a:p>
            <a:pPr indent="-342900" lvl="0" marL="342900" marR="0" rtl="0" algn="l">
              <a:lnSpc>
                <a:spcPct val="90000"/>
              </a:lnSpc>
              <a:spcBef>
                <a:spcPts val="560"/>
              </a:spcBef>
              <a:spcAft>
                <a:spcPts val="0"/>
              </a:spcAft>
              <a:buClr>
                <a:schemeClr val="lt1"/>
              </a:buClr>
              <a:buSzPts val="2800"/>
              <a:buFont typeface="Arial"/>
              <a:buChar char="•"/>
            </a:pPr>
            <a:r>
              <a:rPr b="0" i="0" lang="en-US" sz="2800" u="none">
                <a:solidFill>
                  <a:schemeClr val="lt1"/>
                </a:solidFill>
                <a:latin typeface="Arial"/>
                <a:ea typeface="Arial"/>
                <a:cs typeface="Arial"/>
                <a:sym typeface="Arial"/>
              </a:rPr>
              <a:t>Section 3 - Travel Inside the Black Hole at the Center of the Milky Way</a:t>
            </a:r>
            <a:endParaRPr/>
          </a:p>
          <a:p>
            <a:pPr indent="-285750" lvl="1" marL="742950" marR="0" rtl="0" algn="l">
              <a:lnSpc>
                <a:spcPct val="9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Activity 3 – Science Fiction or Fact </a:t>
            </a:r>
            <a:endParaRPr/>
          </a:p>
          <a:p>
            <a:pPr indent="-342900" lvl="0" marL="342900" marR="0" rtl="0" algn="l">
              <a:lnSpc>
                <a:spcPct val="90000"/>
              </a:lnSpc>
              <a:spcBef>
                <a:spcPts val="560"/>
              </a:spcBef>
              <a:spcAft>
                <a:spcPts val="0"/>
              </a:spcAft>
              <a:buClr>
                <a:schemeClr val="lt1"/>
              </a:buClr>
              <a:buSzPts val="2800"/>
              <a:buFont typeface="Arial"/>
              <a:buChar char="•"/>
            </a:pPr>
            <a:r>
              <a:rPr b="0" i="0" lang="en-US" sz="2800" u="none">
                <a:solidFill>
                  <a:schemeClr val="lt1"/>
                </a:solidFill>
                <a:latin typeface="Arial"/>
                <a:ea typeface="Arial"/>
                <a:cs typeface="Arial"/>
                <a:sym typeface="Arial"/>
              </a:rPr>
              <a:t>Section 4 - The Search for Black Holes</a:t>
            </a:r>
            <a:endParaRPr/>
          </a:p>
          <a:p>
            <a:pPr indent="-285750" lvl="1" marL="742950" marR="0" rtl="0" algn="l">
              <a:lnSpc>
                <a:spcPct val="9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Activity 4 – Fermi Race Card Game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pic>
        <p:nvPicPr>
          <p:cNvPr id="153" name="Google Shape;153;p20"/>
          <p:cNvPicPr preferRelativeResize="0"/>
          <p:nvPr/>
        </p:nvPicPr>
        <p:blipFill rotWithShape="1">
          <a:blip r:embed="rId3">
            <a:alphaModFix/>
          </a:blip>
          <a:srcRect b="0" l="0" r="0" t="0"/>
          <a:stretch/>
        </p:blipFill>
        <p:spPr>
          <a:xfrm>
            <a:off x="-381000" y="-361950"/>
            <a:ext cx="9753600" cy="7296150"/>
          </a:xfrm>
          <a:prstGeom prst="rect">
            <a:avLst/>
          </a:prstGeom>
          <a:noFill/>
          <a:ln>
            <a:noFill/>
          </a:ln>
        </p:spPr>
      </p:pic>
      <p:sp>
        <p:nvSpPr>
          <p:cNvPr id="154" name="Google Shape;154;p20"/>
          <p:cNvSpPr txBox="1"/>
          <p:nvPr>
            <p:ph type="title"/>
          </p:nvPr>
        </p:nvSpPr>
        <p:spPr>
          <a:xfrm>
            <a:off x="1219200" y="3810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2"/>
              </a:buClr>
              <a:buSzPts val="4400"/>
              <a:buFont typeface="Bodoni"/>
              <a:buNone/>
            </a:pPr>
            <a:r>
              <a:rPr b="0" i="0" lang="en-US" sz="4400" u="none">
                <a:solidFill>
                  <a:schemeClr val="accent2"/>
                </a:solidFill>
                <a:latin typeface="Bodoni"/>
                <a:ea typeface="Bodoni"/>
                <a:cs typeface="Bodoni"/>
                <a:sym typeface="Bodoni"/>
              </a:rPr>
              <a:t>Resources</a:t>
            </a:r>
            <a:endParaRPr/>
          </a:p>
        </p:txBody>
      </p:sp>
      <p:sp>
        <p:nvSpPr>
          <p:cNvPr id="155" name="Google Shape;155;p20"/>
          <p:cNvSpPr txBox="1"/>
          <p:nvPr>
            <p:ph idx="1" type="body"/>
          </p:nvPr>
        </p:nvSpPr>
        <p:spPr>
          <a:xfrm>
            <a:off x="457200" y="18288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3200"/>
              <a:buFont typeface="Arial"/>
              <a:buChar char="•"/>
            </a:pPr>
            <a:r>
              <a:rPr b="0" i="0" lang="en-US" sz="3200" u="none">
                <a:solidFill>
                  <a:schemeClr val="accent2"/>
                </a:solidFill>
                <a:latin typeface="Arial"/>
                <a:ea typeface="Arial"/>
                <a:cs typeface="Arial"/>
                <a:sym typeface="Arial"/>
              </a:rPr>
              <a:t>http://fermi.sonoma.edu  - then see Educators/Public 🡪 Printed Materials for downloadable versions of all of today’s activities.</a:t>
            </a:r>
            <a:endParaRPr/>
          </a:p>
          <a:p>
            <a:pPr indent="-342900" lvl="0" marL="342900" marR="0" rtl="0" algn="l">
              <a:lnSpc>
                <a:spcPct val="100000"/>
              </a:lnSpc>
              <a:spcBef>
                <a:spcPts val="640"/>
              </a:spcBef>
              <a:spcAft>
                <a:spcPts val="0"/>
              </a:spcAft>
              <a:buClr>
                <a:schemeClr val="accent2"/>
              </a:buClr>
              <a:buSzPts val="3200"/>
              <a:buFont typeface="Arial"/>
              <a:buChar char="•"/>
            </a:pPr>
            <a:r>
              <a:rPr b="0" i="0" lang="en-US" sz="3200" u="none">
                <a:solidFill>
                  <a:schemeClr val="accent2"/>
                </a:solidFill>
                <a:latin typeface="Arial"/>
                <a:ea typeface="Arial"/>
                <a:cs typeface="Arial"/>
                <a:sym typeface="Arial"/>
              </a:rPr>
              <a:t>http://www.nasa.gov/fermi - the official NASA website for Fermi</a:t>
            </a:r>
            <a:endParaRPr/>
          </a:p>
          <a:p>
            <a:pPr indent="-342900" lvl="0" marL="342900" marR="0" rtl="0" algn="l">
              <a:lnSpc>
                <a:spcPct val="100000"/>
              </a:lnSpc>
              <a:spcBef>
                <a:spcPts val="640"/>
              </a:spcBef>
              <a:spcAft>
                <a:spcPts val="0"/>
              </a:spcAft>
              <a:buClr>
                <a:schemeClr val="accent2"/>
              </a:buClr>
              <a:buSzPts val="3200"/>
              <a:buFont typeface="Arial"/>
              <a:buChar char="•"/>
            </a:pPr>
            <a:r>
              <a:rPr b="0" i="0" lang="en-US" sz="3200" u="none">
                <a:solidFill>
                  <a:schemeClr val="accent2"/>
                </a:solidFill>
                <a:latin typeface="Arial"/>
                <a:ea typeface="Arial"/>
                <a:cs typeface="Arial"/>
                <a:sym typeface="Arial"/>
              </a:rPr>
              <a:t>http://epo.sonoma.edu – our group’s main page</a:t>
            </a:r>
            <a:endParaRPr/>
          </a:p>
          <a:p>
            <a:pPr indent="-139700" lvl="0" marL="342900" marR="0" rtl="0" algn="l">
              <a:lnSpc>
                <a:spcPct val="100000"/>
              </a:lnSpc>
              <a:spcBef>
                <a:spcPts val="640"/>
              </a:spcBef>
              <a:spcAft>
                <a:spcPts val="0"/>
              </a:spcAft>
              <a:buClr>
                <a:schemeClr val="lt1"/>
              </a:buClr>
              <a:buSzPts val="3200"/>
              <a:buFont typeface="Arial"/>
              <a:buNone/>
            </a:pPr>
            <a:r>
              <a:t/>
            </a:r>
            <a:endParaRPr b="0" i="0" sz="3200" u="none">
              <a:solidFill>
                <a:schemeClr val="accent2"/>
              </a:solidFill>
              <a:latin typeface="Arial"/>
              <a:ea typeface="Arial"/>
              <a:cs typeface="Arial"/>
              <a:sym typeface="Arial"/>
            </a:endParaRPr>
          </a:p>
          <a:p>
            <a:pPr indent="-139700" lvl="0" marL="342900" marR="0" rtl="0" algn="l">
              <a:lnSpc>
                <a:spcPct val="100000"/>
              </a:lnSpc>
              <a:spcBef>
                <a:spcPts val="640"/>
              </a:spcBef>
              <a:spcAft>
                <a:spcPts val="0"/>
              </a:spcAft>
              <a:buClr>
                <a:schemeClr val="lt1"/>
              </a:buClr>
              <a:buSzPts val="3200"/>
              <a:buFont typeface="Arial"/>
              <a:buNone/>
            </a:pPr>
            <a:r>
              <a:t/>
            </a:r>
            <a:endParaRPr b="0" i="0" sz="3200" u="none">
              <a:solidFill>
                <a:schemeClr val="accent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 name="Shape 40"/>
        <p:cNvGrpSpPr/>
        <p:nvPr/>
      </p:nvGrpSpPr>
      <p:grpSpPr>
        <a:xfrm>
          <a:off x="0" y="0"/>
          <a:ext cx="0" cy="0"/>
          <a:chOff x="0" y="0"/>
          <a:chExt cx="0" cy="0"/>
        </a:xfrm>
      </p:grpSpPr>
      <p:sp>
        <p:nvSpPr>
          <p:cNvPr id="41" name="Google Shape;41;p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Bodoni"/>
              <a:buNone/>
            </a:pPr>
            <a:r>
              <a:rPr b="1" i="0" lang="en-US" sz="4000" u="none">
                <a:solidFill>
                  <a:schemeClr val="lt1"/>
                </a:solidFill>
                <a:latin typeface="Bodoni"/>
                <a:ea typeface="Bodoni"/>
                <a:cs typeface="Bodoni"/>
                <a:sym typeface="Bodoni"/>
              </a:rPr>
              <a:t>What can we learn from black holes?</a:t>
            </a:r>
            <a:endParaRPr/>
          </a:p>
        </p:txBody>
      </p:sp>
      <p:sp>
        <p:nvSpPr>
          <p:cNvPr id="42" name="Google Shape;42;p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As matter falls into a black hole, it heats up and emits X-rays.</a:t>
            </a:r>
            <a:endParaRPr/>
          </a:p>
          <a:p>
            <a:pPr indent="-342900" lvl="0" marL="342900" marR="0" rtl="0" algn="l">
              <a:lnSpc>
                <a:spcPct val="100000"/>
              </a:lnSpc>
              <a:spcBef>
                <a:spcPts val="56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Current data indicate we may be missing as many as 80% of the black holes.</a:t>
            </a:r>
            <a:endParaRPr/>
          </a:p>
          <a:p>
            <a:pPr indent="-342900" lvl="0" marL="342900" marR="0" rtl="0" algn="l">
              <a:lnSpc>
                <a:spcPct val="100000"/>
              </a:lnSpc>
              <a:spcBef>
                <a:spcPts val="56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Unanswered questions:</a:t>
            </a:r>
            <a:endParaRPr/>
          </a:p>
          <a:p>
            <a:pPr indent="-285750" lvl="1" marL="742950" marR="0" rtl="0" algn="l">
              <a:lnSpc>
                <a:spcPct val="10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What happens at the very edge of a black hole?</a:t>
            </a:r>
            <a:endParaRPr/>
          </a:p>
          <a:p>
            <a:pPr indent="-285750" lvl="1" marL="742950" marR="0" rtl="0" algn="l">
              <a:lnSpc>
                <a:spcPct val="10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Where light cannot escape?</a:t>
            </a:r>
            <a:endParaRPr/>
          </a:p>
          <a:p>
            <a:pPr indent="-285750" lvl="1" marL="742950" marR="0" rtl="0" algn="l">
              <a:lnSpc>
                <a:spcPct val="10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Where space and time swap places?</a:t>
            </a:r>
            <a:endParaRPr/>
          </a:p>
          <a:p>
            <a:pPr indent="-285750" lvl="1" marL="742950" marR="0" rtl="0" algn="l">
              <a:lnSpc>
                <a:spcPct val="10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Where even Einstein’s General Relativity is stretched to the breaking point? </a:t>
            </a:r>
            <a:endParaRPr/>
          </a:p>
          <a:p>
            <a:pPr indent="-165100" lvl="0" marL="342900" marR="0" rtl="0" algn="l">
              <a:lnSpc>
                <a:spcPct val="100000"/>
              </a:lnSpc>
              <a:spcBef>
                <a:spcPts val="560"/>
              </a:spcBef>
              <a:spcAft>
                <a:spcPts val="0"/>
              </a:spcAft>
              <a:buClr>
                <a:schemeClr val="lt1"/>
              </a:buClr>
              <a:buSzPts val="2800"/>
              <a:buFont typeface="Arial"/>
              <a:buNone/>
            </a:pPr>
            <a:r>
              <a:t/>
            </a:r>
            <a:endParaRPr b="0" i="0" sz="2800" u="none" cap="none" strike="noStrike">
              <a:solidFill>
                <a:schemeClr val="lt1"/>
              </a:solidFill>
              <a:latin typeface="Arial"/>
              <a:ea typeface="Arial"/>
              <a:cs typeface="Arial"/>
              <a:sym typeface="Arial"/>
            </a:endParaRPr>
          </a:p>
          <a:p>
            <a:pPr indent="-165100" lvl="0" marL="342900" marR="0" rtl="0" algn="l">
              <a:lnSpc>
                <a:spcPct val="100000"/>
              </a:lnSpc>
              <a:spcBef>
                <a:spcPts val="560"/>
              </a:spcBef>
              <a:spcAft>
                <a:spcPts val="0"/>
              </a:spcAft>
              <a:buClr>
                <a:schemeClr val="lt1"/>
              </a:buClr>
              <a:buSzPts val="2800"/>
              <a:buFont typeface="Arial"/>
              <a:buNone/>
            </a:pPr>
            <a:r>
              <a:t/>
            </a:r>
            <a:endParaRPr b="0" i="0" sz="2800" u="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 name="Shape 46"/>
        <p:cNvGrpSpPr/>
        <p:nvPr/>
      </p:nvGrpSpPr>
      <p:grpSpPr>
        <a:xfrm>
          <a:off x="0" y="0"/>
          <a:ext cx="0" cy="0"/>
          <a:chOff x="0" y="0"/>
          <a:chExt cx="0" cy="0"/>
        </a:xfrm>
      </p:grpSpPr>
      <p:sp>
        <p:nvSpPr>
          <p:cNvPr id="47" name="Google Shape;47;p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Bodoni"/>
              <a:buNone/>
            </a:pPr>
            <a:r>
              <a:rPr b="1" i="0" lang="en-US" sz="4000" u="none">
                <a:solidFill>
                  <a:schemeClr val="lt1"/>
                </a:solidFill>
                <a:latin typeface="Bodoni"/>
                <a:ea typeface="Bodoni"/>
                <a:cs typeface="Bodoni"/>
                <a:sym typeface="Bodoni"/>
              </a:rPr>
              <a:t>What can we learn from black holes?</a:t>
            </a:r>
            <a:endParaRPr/>
          </a:p>
        </p:txBody>
      </p:sp>
      <p:sp>
        <p:nvSpPr>
          <p:cNvPr id="48" name="Google Shape;48;p7"/>
          <p:cNvSpPr txBox="1"/>
          <p:nvPr>
            <p:ph idx="1" type="body"/>
          </p:nvPr>
        </p:nvSpPr>
        <p:spPr>
          <a:xfrm>
            <a:off x="457200" y="2057400"/>
            <a:ext cx="8229600" cy="3352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3200"/>
              <a:buFont typeface="Arial"/>
              <a:buChar char="•"/>
            </a:pPr>
            <a:r>
              <a:rPr b="0" i="0" lang="en-US" sz="3200" u="none">
                <a:solidFill>
                  <a:schemeClr val="lt1"/>
                </a:solidFill>
                <a:latin typeface="Arial"/>
                <a:ea typeface="Arial"/>
                <a:cs typeface="Arial"/>
                <a:sym typeface="Arial"/>
              </a:rPr>
              <a:t>Gravitational waves </a:t>
            </a:r>
            <a:endParaRPr/>
          </a:p>
          <a:p>
            <a:pPr indent="-285750" lvl="1" marL="74295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ripples in the fabric of space</a:t>
            </a:r>
            <a:endParaRPr/>
          </a:p>
          <a:p>
            <a:pPr indent="-285750" lvl="1" marL="74295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can teach us much about how gravity works</a:t>
            </a:r>
            <a:endParaRPr/>
          </a:p>
          <a:p>
            <a:pPr indent="-285750" lvl="1" marL="74295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scientists even think gravitational waves were made in the Big Bang</a:t>
            </a:r>
            <a:endParaRPr/>
          </a:p>
          <a:p>
            <a:pPr indent="-342900" lvl="0" marL="342900" marR="0" rtl="0" algn="l">
              <a:lnSpc>
                <a:spcPct val="100000"/>
              </a:lnSpc>
              <a:spcBef>
                <a:spcPts val="0"/>
              </a:spcBef>
              <a:spcAft>
                <a:spcPts val="0"/>
              </a:spcAft>
              <a:buClr>
                <a:schemeClr val="lt1"/>
              </a:buClr>
              <a:buSzPts val="3200"/>
              <a:buFont typeface="Arial"/>
              <a:buChar char="•"/>
            </a:pPr>
            <a:r>
              <a:rPr b="0" i="0" lang="en-US" sz="3200" u="none">
                <a:solidFill>
                  <a:schemeClr val="lt1"/>
                </a:solidFill>
                <a:latin typeface="Arial"/>
                <a:ea typeface="Arial"/>
                <a:cs typeface="Arial"/>
                <a:sym typeface="Arial"/>
              </a:rPr>
              <a:t>LIGO and LISA may some day have some answers!</a:t>
            </a:r>
            <a:endParaRPr/>
          </a:p>
          <a:p>
            <a:pPr indent="-139700" lvl="0" marL="342900" marR="0" rtl="0" algn="l">
              <a:lnSpc>
                <a:spcPct val="100000"/>
              </a:lnSpc>
              <a:spcBef>
                <a:spcPts val="640"/>
              </a:spcBef>
              <a:spcAft>
                <a:spcPts val="0"/>
              </a:spcAft>
              <a:buClr>
                <a:schemeClr val="lt1"/>
              </a:buClr>
              <a:buSzPts val="3200"/>
              <a:buFont typeface="Arial"/>
              <a:buNone/>
            </a:pPr>
            <a:r>
              <a:t/>
            </a:r>
            <a:endParaRPr b="0" i="0" sz="3200" u="none">
              <a:solidFill>
                <a:schemeClr val="lt1"/>
              </a:solidFill>
              <a:latin typeface="Arial"/>
              <a:ea typeface="Arial"/>
              <a:cs typeface="Arial"/>
              <a:sym typeface="Arial"/>
            </a:endParaRPr>
          </a:p>
        </p:txBody>
      </p:sp>
      <p:pic>
        <p:nvPicPr>
          <p:cNvPr descr="LISA in Space" id="49" name="Google Shape;49;p7"/>
          <p:cNvPicPr preferRelativeResize="0"/>
          <p:nvPr/>
        </p:nvPicPr>
        <p:blipFill rotWithShape="1">
          <a:blip r:embed="rId4">
            <a:alphaModFix/>
          </a:blip>
          <a:srcRect b="0" l="0" r="0" t="0"/>
          <a:stretch/>
        </p:blipFill>
        <p:spPr>
          <a:xfrm>
            <a:off x="5943600" y="914400"/>
            <a:ext cx="2781300" cy="1985962"/>
          </a:xfrm>
          <a:prstGeom prst="rect">
            <a:avLst/>
          </a:prstGeom>
          <a:noFill/>
          <a:ln>
            <a:noFill/>
          </a:ln>
        </p:spPr>
      </p:pic>
      <p:pic>
        <p:nvPicPr>
          <p:cNvPr descr="Aerial view of the LHO interferometer (1)" id="50" name="Google Shape;50;p7"/>
          <p:cNvPicPr preferRelativeResize="0"/>
          <p:nvPr/>
        </p:nvPicPr>
        <p:blipFill rotWithShape="1">
          <a:blip r:embed="rId5">
            <a:alphaModFix/>
          </a:blip>
          <a:srcRect b="0" l="0" r="0" t="0"/>
          <a:stretch/>
        </p:blipFill>
        <p:spPr>
          <a:xfrm>
            <a:off x="6553200" y="4876800"/>
            <a:ext cx="1676400" cy="1676400"/>
          </a:xfrm>
          <a:prstGeom prst="rect">
            <a:avLst/>
          </a:prstGeom>
          <a:noFill/>
          <a:ln>
            <a:noFill/>
          </a:ln>
        </p:spPr>
      </p:pic>
      <p:sp>
        <p:nvSpPr>
          <p:cNvPr id="51" name="Google Shape;51;p7"/>
          <p:cNvSpPr txBox="1"/>
          <p:nvPr/>
        </p:nvSpPr>
        <p:spPr>
          <a:xfrm>
            <a:off x="6781800" y="6019800"/>
            <a:ext cx="7302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LIGO</a:t>
            </a:r>
            <a:endParaRPr/>
          </a:p>
        </p:txBody>
      </p:sp>
      <p:sp>
        <p:nvSpPr>
          <p:cNvPr id="52" name="Google Shape;52;p7"/>
          <p:cNvSpPr txBox="1"/>
          <p:nvPr/>
        </p:nvSpPr>
        <p:spPr>
          <a:xfrm>
            <a:off x="6156325" y="2474912"/>
            <a:ext cx="6794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LISA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 name="Shape 56"/>
        <p:cNvGrpSpPr/>
        <p:nvPr/>
      </p:nvGrpSpPr>
      <p:grpSpPr>
        <a:xfrm>
          <a:off x="0" y="0"/>
          <a:ext cx="0" cy="0"/>
          <a:chOff x="0" y="0"/>
          <a:chExt cx="0" cy="0"/>
        </a:xfrm>
      </p:grpSpPr>
      <p:sp>
        <p:nvSpPr>
          <p:cNvPr id="57" name="Google Shape;57;p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Bodoni"/>
              <a:buNone/>
            </a:pPr>
            <a:r>
              <a:rPr b="1" i="0" lang="en-US" sz="4000" u="none">
                <a:solidFill>
                  <a:schemeClr val="lt1"/>
                </a:solidFill>
                <a:latin typeface="Bodoni"/>
                <a:ea typeface="Bodoni"/>
                <a:cs typeface="Bodoni"/>
                <a:sym typeface="Bodoni"/>
              </a:rPr>
              <a:t>If black holes are black, how can we find them?</a:t>
            </a:r>
            <a:endParaRPr/>
          </a:p>
        </p:txBody>
      </p:sp>
      <p:sp>
        <p:nvSpPr>
          <p:cNvPr id="58" name="Google Shape;58;p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3200"/>
              <a:buFont typeface="Arial"/>
              <a:buChar char="•"/>
            </a:pPr>
            <a:r>
              <a:rPr b="0" i="0" lang="en-US" sz="3200" u="none">
                <a:solidFill>
                  <a:schemeClr val="lt1"/>
                </a:solidFill>
                <a:latin typeface="Arial"/>
                <a:ea typeface="Arial"/>
                <a:cs typeface="Arial"/>
                <a:sym typeface="Arial"/>
              </a:rPr>
              <a:t>Binary star systems</a:t>
            </a:r>
            <a:endParaRPr/>
          </a:p>
          <a:p>
            <a:pPr indent="-285750" lvl="1" marL="742950" marR="0" rtl="0" algn="l">
              <a:lnSpc>
                <a:spcPct val="90000"/>
              </a:lnSpc>
              <a:spcBef>
                <a:spcPts val="56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measure the orbit of the normal star and determine the mass of the black hole</a:t>
            </a:r>
            <a:endParaRPr/>
          </a:p>
          <a:p>
            <a:pPr indent="-342900" lvl="0" marL="342900" marR="0" rtl="0" algn="l">
              <a:lnSpc>
                <a:spcPct val="90000"/>
              </a:lnSpc>
              <a:spcBef>
                <a:spcPts val="640"/>
              </a:spcBef>
              <a:spcAft>
                <a:spcPts val="0"/>
              </a:spcAft>
              <a:buClr>
                <a:schemeClr val="lt1"/>
              </a:buClr>
              <a:buSzPts val="3200"/>
              <a:buFont typeface="Arial"/>
              <a:buChar char="•"/>
            </a:pPr>
            <a:r>
              <a:rPr b="0" i="0" lang="en-US" sz="3200" u="none">
                <a:solidFill>
                  <a:schemeClr val="lt1"/>
                </a:solidFill>
                <a:latin typeface="Arial"/>
                <a:ea typeface="Arial"/>
                <a:cs typeface="Arial"/>
                <a:sym typeface="Arial"/>
              </a:rPr>
              <a:t>X-ray signatures</a:t>
            </a:r>
            <a:endParaRPr/>
          </a:p>
          <a:p>
            <a:pPr indent="-285750" lvl="1" marL="742950" marR="0" rtl="0" algn="l">
              <a:lnSpc>
                <a:spcPct val="90000"/>
              </a:lnSpc>
              <a:spcBef>
                <a:spcPts val="56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The first black hole, Cygnus X-1, was identified using data from the first X-ray satellite, Uhuru, in 1972</a:t>
            </a:r>
            <a:endParaRPr/>
          </a:p>
          <a:p>
            <a:pPr indent="-285750" lvl="1" marL="742950" marR="0" rtl="0" algn="l">
              <a:lnSpc>
                <a:spcPct val="90000"/>
              </a:lnSpc>
              <a:spcBef>
                <a:spcPts val="56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NASA’s Chandra Observatory has found indications of black holes in practically every galaxy that it has studied in detail.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2" name="Shape 62"/>
        <p:cNvGrpSpPr/>
        <p:nvPr/>
      </p:nvGrpSpPr>
      <p:grpSpPr>
        <a:xfrm>
          <a:off x="0" y="0"/>
          <a:ext cx="0" cy="0"/>
          <a:chOff x="0" y="0"/>
          <a:chExt cx="0" cy="0"/>
        </a:xfrm>
      </p:grpSpPr>
      <p:sp>
        <p:nvSpPr>
          <p:cNvPr id="63" name="Google Shape;63;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Bodoni"/>
              <a:buNone/>
            </a:pPr>
            <a:r>
              <a:rPr b="1" i="0" lang="en-US" sz="4400" u="none">
                <a:solidFill>
                  <a:schemeClr val="lt1"/>
                </a:solidFill>
                <a:latin typeface="Bodoni"/>
                <a:ea typeface="Bodoni"/>
                <a:cs typeface="Bodoni"/>
                <a:sym typeface="Bodoni"/>
              </a:rPr>
              <a:t>The Search for Black Holes</a:t>
            </a:r>
            <a:endParaRPr/>
          </a:p>
        </p:txBody>
      </p:sp>
      <p:sp>
        <p:nvSpPr>
          <p:cNvPr id="64" name="Google Shape;64;p9"/>
          <p:cNvSpPr txBox="1"/>
          <p:nvPr>
            <p:ph idx="1" type="body"/>
          </p:nvPr>
        </p:nvSpPr>
        <p:spPr>
          <a:xfrm>
            <a:off x="457200" y="1371600"/>
            <a:ext cx="6553200" cy="2133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lt1"/>
              </a:buClr>
              <a:buSzPts val="2000"/>
              <a:buFont typeface="Arial"/>
              <a:buNone/>
            </a:pPr>
            <a:r>
              <a:rPr b="1" i="0" lang="en-US" sz="2000" u="none">
                <a:solidFill>
                  <a:schemeClr val="lt1"/>
                </a:solidFill>
                <a:latin typeface="Arial"/>
                <a:ea typeface="Arial"/>
                <a:cs typeface="Arial"/>
                <a:sym typeface="Arial"/>
              </a:rPr>
              <a:t>Uhuru Explorer Satellite</a:t>
            </a:r>
            <a:endParaRPr b="0" i="0" sz="2000" u="none">
              <a:solidFill>
                <a:schemeClr val="lt1"/>
              </a:solidFill>
              <a:latin typeface="Arial"/>
              <a:ea typeface="Arial"/>
              <a:cs typeface="Arial"/>
              <a:sym typeface="Arial"/>
            </a:endParaRPr>
          </a:p>
          <a:p>
            <a:pPr indent="-342900" lvl="0" marL="342900" marR="0" rtl="0" algn="l">
              <a:lnSpc>
                <a:spcPct val="80000"/>
              </a:lnSpc>
              <a:spcBef>
                <a:spcPts val="400"/>
              </a:spcBef>
              <a:spcAft>
                <a:spcPts val="0"/>
              </a:spcAft>
              <a:buClr>
                <a:schemeClr val="lt1"/>
              </a:buClr>
              <a:buSzPts val="2000"/>
              <a:buFont typeface="Arial"/>
              <a:buChar char="•"/>
            </a:pPr>
            <a:r>
              <a:rPr b="0" i="0" lang="en-US" sz="2000" u="none">
                <a:solidFill>
                  <a:schemeClr val="lt1"/>
                </a:solidFill>
                <a:latin typeface="Arial"/>
                <a:ea typeface="Arial"/>
                <a:cs typeface="Arial"/>
                <a:sym typeface="Arial"/>
              </a:rPr>
              <a:t>First earth-orbiting mission dedicated entirely to celestial X-ray astronomy.</a:t>
            </a:r>
            <a:endParaRPr/>
          </a:p>
          <a:p>
            <a:pPr indent="-342900" lvl="0" marL="342900" marR="0" rtl="0" algn="l">
              <a:lnSpc>
                <a:spcPct val="80000"/>
              </a:lnSpc>
              <a:spcBef>
                <a:spcPts val="400"/>
              </a:spcBef>
              <a:spcAft>
                <a:spcPts val="0"/>
              </a:spcAft>
              <a:buClr>
                <a:schemeClr val="lt1"/>
              </a:buClr>
              <a:buSzPts val="2000"/>
              <a:buFont typeface="Arial"/>
              <a:buChar char="•"/>
            </a:pPr>
            <a:r>
              <a:rPr b="0" i="0" lang="en-US" sz="2000" u="none">
                <a:solidFill>
                  <a:schemeClr val="lt1"/>
                </a:solidFill>
                <a:latin typeface="Arial"/>
                <a:ea typeface="Arial"/>
                <a:cs typeface="Arial"/>
                <a:sym typeface="Arial"/>
              </a:rPr>
              <a:t>Launched on 12 December 1970 from Kenya (the name “Uhuru” is Swahili for freedom)</a:t>
            </a:r>
            <a:endParaRPr/>
          </a:p>
          <a:p>
            <a:pPr indent="-342900" lvl="0" marL="342900" marR="0" rtl="0" algn="l">
              <a:lnSpc>
                <a:spcPct val="80000"/>
              </a:lnSpc>
              <a:spcBef>
                <a:spcPts val="400"/>
              </a:spcBef>
              <a:spcAft>
                <a:spcPts val="0"/>
              </a:spcAft>
              <a:buClr>
                <a:schemeClr val="lt1"/>
              </a:buClr>
              <a:buSzPts val="2000"/>
              <a:buFont typeface="Arial"/>
              <a:buChar char="•"/>
            </a:pPr>
            <a:r>
              <a:rPr b="0" i="0" lang="en-US" sz="2000" u="none">
                <a:solidFill>
                  <a:schemeClr val="lt1"/>
                </a:solidFill>
                <a:latin typeface="Arial"/>
                <a:ea typeface="Arial"/>
                <a:cs typeface="Arial"/>
                <a:sym typeface="Arial"/>
              </a:rPr>
              <a:t>During its two year mission it created the first comprehensive and uniform all-sky X-ray survey. It expanded the number of known cosmic X-ray sources to more than 400.</a:t>
            </a:r>
            <a:endParaRPr/>
          </a:p>
        </p:txBody>
      </p:sp>
      <p:pic>
        <p:nvPicPr>
          <p:cNvPr id="65" name="Google Shape;65;p9"/>
          <p:cNvPicPr preferRelativeResize="0"/>
          <p:nvPr/>
        </p:nvPicPr>
        <p:blipFill rotWithShape="1">
          <a:blip r:embed="rId3">
            <a:alphaModFix/>
          </a:blip>
          <a:srcRect b="0" l="0" r="0" t="0"/>
          <a:stretch/>
        </p:blipFill>
        <p:spPr>
          <a:xfrm>
            <a:off x="6934200" y="1295400"/>
            <a:ext cx="1852612" cy="2286000"/>
          </a:xfrm>
          <a:prstGeom prst="rect">
            <a:avLst/>
          </a:prstGeom>
          <a:noFill/>
          <a:ln>
            <a:noFill/>
          </a:ln>
        </p:spPr>
      </p:pic>
      <p:pic>
        <p:nvPicPr>
          <p:cNvPr id="66" name="Google Shape;66;p9"/>
          <p:cNvPicPr preferRelativeResize="0"/>
          <p:nvPr/>
        </p:nvPicPr>
        <p:blipFill rotWithShape="1">
          <a:blip r:embed="rId4">
            <a:alphaModFix/>
          </a:blip>
          <a:srcRect b="0" l="0" r="0" t="0"/>
          <a:stretch/>
        </p:blipFill>
        <p:spPr>
          <a:xfrm>
            <a:off x="304800" y="4191000"/>
            <a:ext cx="2400300" cy="2271712"/>
          </a:xfrm>
          <a:prstGeom prst="rect">
            <a:avLst/>
          </a:prstGeom>
          <a:noFill/>
          <a:ln>
            <a:noFill/>
          </a:ln>
        </p:spPr>
      </p:pic>
      <p:sp>
        <p:nvSpPr>
          <p:cNvPr id="67" name="Google Shape;67;p9"/>
          <p:cNvSpPr txBox="1"/>
          <p:nvPr/>
        </p:nvSpPr>
        <p:spPr>
          <a:xfrm>
            <a:off x="2895600" y="4038600"/>
            <a:ext cx="6248400" cy="25003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Einstein Observatory</a:t>
            </a:r>
            <a:endParaRPr b="0" i="0" sz="1800" u="none" cap="none" strike="noStrike">
              <a:solidFill>
                <a:schemeClr val="lt1"/>
              </a:solidFill>
              <a:latin typeface="Arial"/>
              <a:ea typeface="Arial"/>
              <a:cs typeface="Arial"/>
              <a:sym typeface="Arial"/>
            </a:endParaRPr>
          </a:p>
          <a:p>
            <a:pPr indent="-127000" lvl="1" marL="4572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launched on November 13, 1978 </a:t>
            </a:r>
            <a:endParaRPr/>
          </a:p>
          <a:p>
            <a:pPr indent="-127000" lvl="1" marL="4572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operated for more than two years. </a:t>
            </a:r>
            <a:endParaRPr/>
          </a:p>
          <a:p>
            <a:pPr indent="-127000" lvl="1" marL="4572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first X-ray mission to use focusing optics and relatively high-resolution detectors. </a:t>
            </a:r>
            <a:endParaRPr/>
          </a:p>
          <a:p>
            <a:pPr indent="-127000" lvl="1" marL="4572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saw for the first time X-ray jets from the supermassive black holes in the centers of galaxies Cen A and M87.</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1" name="Shape 71"/>
        <p:cNvGrpSpPr/>
        <p:nvPr/>
      </p:nvGrpSpPr>
      <p:grpSpPr>
        <a:xfrm>
          <a:off x="0" y="0"/>
          <a:ext cx="0" cy="0"/>
          <a:chOff x="0" y="0"/>
          <a:chExt cx="0" cy="0"/>
        </a:xfrm>
      </p:grpSpPr>
      <p:sp>
        <p:nvSpPr>
          <p:cNvPr id="72" name="Google Shape;72;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Bodoni"/>
              <a:buNone/>
            </a:pPr>
            <a:r>
              <a:rPr b="1" i="0" lang="en-US" sz="4400" u="none">
                <a:solidFill>
                  <a:schemeClr val="lt1"/>
                </a:solidFill>
                <a:latin typeface="Bodoni"/>
                <a:ea typeface="Bodoni"/>
                <a:cs typeface="Bodoni"/>
                <a:sym typeface="Bodoni"/>
              </a:rPr>
              <a:t>Hubble Space Telescope</a:t>
            </a:r>
            <a:endParaRPr/>
          </a:p>
        </p:txBody>
      </p:sp>
      <p:sp>
        <p:nvSpPr>
          <p:cNvPr id="73" name="Google Shape;73;p10"/>
          <p:cNvSpPr txBox="1"/>
          <p:nvPr>
            <p:ph idx="1" type="body"/>
          </p:nvPr>
        </p:nvSpPr>
        <p:spPr>
          <a:xfrm>
            <a:off x="457200" y="1295400"/>
            <a:ext cx="4495800" cy="5562600"/>
          </a:xfrm>
          <a:prstGeom prst="rect">
            <a:avLst/>
          </a:prstGeom>
          <a:noFill/>
          <a:ln>
            <a:noFill/>
          </a:ln>
        </p:spPr>
        <p:txBody>
          <a:bodyPr anchorCtr="0" anchor="t" bIns="45700" lIns="91425" spcFirstLastPara="1" rIns="91425" wrap="square" tIns="45700">
            <a:noAutofit/>
          </a:bodyPr>
          <a:lstStyle/>
          <a:p>
            <a:pPr indent="-285750" lvl="1" marL="74295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Launched in April 1990</a:t>
            </a:r>
            <a:endParaRPr/>
          </a:p>
          <a:p>
            <a:pPr indent="-285750" lvl="1" marL="742950" marR="0" rtl="0" algn="l">
              <a:lnSpc>
                <a:spcPct val="10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Nicknamed “The Black Hole Hunter” </a:t>
            </a:r>
            <a:endParaRPr/>
          </a:p>
          <a:p>
            <a:pPr indent="-228600" lvl="2" marL="1143000" marR="0" rtl="0" algn="l">
              <a:lnSpc>
                <a:spcPct val="100000"/>
              </a:lnSpc>
              <a:spcBef>
                <a:spcPts val="40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 ability to see gas and stars very close to black holes in the centers of galaxies. </a:t>
            </a:r>
            <a:endParaRPr/>
          </a:p>
          <a:p>
            <a:pPr indent="-285750" lvl="1" marL="742950" marR="0" rtl="0" algn="l">
              <a:lnSpc>
                <a:spcPct val="10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Able to confirm the presence of black holes in many nearby galaxies, and its observations were critical in the discovery that every large galaxy has a central supermassive black hole. </a:t>
            </a:r>
            <a:endParaRPr b="1" i="0" sz="2400" u="none" cap="none" strike="noStrike">
              <a:solidFill>
                <a:schemeClr val="lt1"/>
              </a:solidFill>
              <a:latin typeface="Arial"/>
              <a:ea typeface="Arial"/>
              <a:cs typeface="Arial"/>
              <a:sym typeface="Arial"/>
            </a:endParaRPr>
          </a:p>
          <a:p>
            <a:pPr indent="-190500" lvl="0" marL="342900" marR="0" rtl="0" algn="l">
              <a:lnSpc>
                <a:spcPct val="100000"/>
              </a:lnSpc>
              <a:spcBef>
                <a:spcPts val="480"/>
              </a:spcBef>
              <a:spcAft>
                <a:spcPts val="0"/>
              </a:spcAft>
              <a:buClr>
                <a:schemeClr val="lt1"/>
              </a:buClr>
              <a:buSzPts val="2400"/>
              <a:buFont typeface="Arial"/>
              <a:buNone/>
            </a:pPr>
            <a:r>
              <a:t/>
            </a:r>
            <a:endParaRPr b="1" i="0" sz="2400" u="none" cap="none" strike="noStrike">
              <a:solidFill>
                <a:schemeClr val="lt1"/>
              </a:solidFill>
              <a:latin typeface="Arial"/>
              <a:ea typeface="Arial"/>
              <a:cs typeface="Arial"/>
              <a:sym typeface="Arial"/>
            </a:endParaRPr>
          </a:p>
        </p:txBody>
      </p:sp>
      <p:pic>
        <p:nvPicPr>
          <p:cNvPr id="74" name="Google Shape;74;p10"/>
          <p:cNvPicPr preferRelativeResize="0"/>
          <p:nvPr/>
        </p:nvPicPr>
        <p:blipFill rotWithShape="1">
          <a:blip r:embed="rId3">
            <a:alphaModFix/>
          </a:blip>
          <a:srcRect b="0" l="0" r="0" t="0"/>
          <a:stretch/>
        </p:blipFill>
        <p:spPr>
          <a:xfrm>
            <a:off x="4902200" y="1752600"/>
            <a:ext cx="4241800" cy="2800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8" name="Shape 78"/>
        <p:cNvGrpSpPr/>
        <p:nvPr/>
      </p:nvGrpSpPr>
      <p:grpSpPr>
        <a:xfrm>
          <a:off x="0" y="0"/>
          <a:ext cx="0" cy="0"/>
          <a:chOff x="0" y="0"/>
          <a:chExt cx="0" cy="0"/>
        </a:xfrm>
      </p:grpSpPr>
      <p:sp>
        <p:nvSpPr>
          <p:cNvPr id="79" name="Google Shape;79;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Bodoni"/>
              <a:buNone/>
            </a:pPr>
            <a:r>
              <a:rPr b="1" i="0" lang="en-US" sz="4400" u="none">
                <a:solidFill>
                  <a:schemeClr val="lt1"/>
                </a:solidFill>
                <a:latin typeface="Bodoni"/>
                <a:ea typeface="Bodoni"/>
                <a:cs typeface="Bodoni"/>
                <a:sym typeface="Bodoni"/>
              </a:rPr>
              <a:t>Chandra X-ray Observatory</a:t>
            </a:r>
            <a:endParaRPr/>
          </a:p>
        </p:txBody>
      </p:sp>
      <p:sp>
        <p:nvSpPr>
          <p:cNvPr id="80" name="Google Shape;80;p11"/>
          <p:cNvSpPr txBox="1"/>
          <p:nvPr>
            <p:ph idx="1" type="body"/>
          </p:nvPr>
        </p:nvSpPr>
        <p:spPr>
          <a:xfrm>
            <a:off x="228600" y="1371600"/>
            <a:ext cx="3657600" cy="5486400"/>
          </a:xfrm>
          <a:prstGeom prst="rect">
            <a:avLst/>
          </a:prstGeom>
          <a:noFill/>
          <a:ln>
            <a:noFill/>
          </a:ln>
        </p:spPr>
        <p:txBody>
          <a:bodyPr anchorCtr="0" anchor="t" bIns="45700" lIns="91425" spcFirstLastPara="1" rIns="91425" wrap="square" tIns="45700">
            <a:noAutofit/>
          </a:bodyPr>
          <a:lstStyle/>
          <a:p>
            <a:pPr indent="-285750" lvl="1" marL="742950" marR="0" rtl="0" algn="l">
              <a:lnSpc>
                <a:spcPct val="80000"/>
              </a:lnSpc>
              <a:spcBef>
                <a:spcPts val="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Named in honor of the brilliant astronomer Subrahmanyan Chandrasekhar</a:t>
            </a:r>
            <a:endParaRPr/>
          </a:p>
          <a:p>
            <a:pPr indent="-285750" lvl="1" marL="742950" marR="0" rtl="0" algn="l">
              <a:lnSpc>
                <a:spcPct val="8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Launched onboard the Space Shuttle Columbia on  July 23, 1999</a:t>
            </a:r>
            <a:endParaRPr/>
          </a:p>
          <a:p>
            <a:pPr indent="-285750" lvl="1" marL="742950" marR="0" rtl="0" algn="l">
              <a:lnSpc>
                <a:spcPct val="8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Contribution to black hole astronomy is simply huge</a:t>
            </a:r>
            <a:endParaRPr/>
          </a:p>
          <a:p>
            <a:pPr indent="-285750" lvl="1" marL="742950" marR="0" rtl="0" algn="l">
              <a:lnSpc>
                <a:spcPct val="8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Mapped thousands of black holes in nearby galaxies</a:t>
            </a:r>
            <a:endParaRPr/>
          </a:p>
        </p:txBody>
      </p:sp>
      <p:pic>
        <p:nvPicPr>
          <p:cNvPr id="81" name="Google Shape;81;p11"/>
          <p:cNvPicPr preferRelativeResize="0"/>
          <p:nvPr/>
        </p:nvPicPr>
        <p:blipFill rotWithShape="1">
          <a:blip r:embed="rId3">
            <a:alphaModFix/>
          </a:blip>
          <a:srcRect b="15752" l="0" r="0" t="0"/>
          <a:stretch/>
        </p:blipFill>
        <p:spPr>
          <a:xfrm>
            <a:off x="4038600" y="1676400"/>
            <a:ext cx="4800600" cy="3124200"/>
          </a:xfrm>
          <a:prstGeom prst="rect">
            <a:avLst/>
          </a:prstGeom>
          <a:noFill/>
          <a:ln>
            <a:noFill/>
          </a:ln>
        </p:spPr>
      </p:pic>
      <p:sp>
        <p:nvSpPr>
          <p:cNvPr id="82" name="Google Shape;82;p11"/>
          <p:cNvSpPr txBox="1"/>
          <p:nvPr/>
        </p:nvSpPr>
        <p:spPr>
          <a:xfrm>
            <a:off x="3886200" y="4843462"/>
            <a:ext cx="5257800" cy="2289175"/>
          </a:xfrm>
          <a:prstGeom prst="rect">
            <a:avLst/>
          </a:prstGeom>
          <a:noFill/>
          <a:ln>
            <a:noFill/>
          </a:ln>
        </p:spPr>
        <p:txBody>
          <a:bodyPr anchorCtr="0" anchor="t" bIns="45700" lIns="91425" spcFirstLastPara="1" rIns="91425" wrap="square" tIns="45700">
            <a:spAutoFit/>
          </a:bodyPr>
          <a:lstStyle/>
          <a:p>
            <a:pPr indent="-114300" lvl="1" marL="4572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Confirmed discovery of intermediate black holes, a new class of black holes with masses from 100 – 1000 times the mass of the Sun. </a:t>
            </a:r>
            <a:endParaRPr/>
          </a:p>
          <a:p>
            <a:pPr indent="-114300" lvl="1" marL="4572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It has studied X-ray emission from the accretion disks around black holes, and the jets coming from them as well.</a:t>
            </a:r>
            <a:endParaRPr b="1"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Google Shape;87;p12"/>
          <p:cNvSpPr txBox="1"/>
          <p:nvPr>
            <p:ph idx="4294967295" type="title"/>
          </p:nvPr>
        </p:nvSpPr>
        <p:spPr>
          <a:xfrm>
            <a:off x="457200" y="274637"/>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400"/>
              <a:buFont typeface="Bodoni"/>
              <a:buNone/>
            </a:pPr>
            <a:r>
              <a:rPr b="1" i="0" lang="en-US" sz="4400" u="none">
                <a:solidFill>
                  <a:schemeClr val="lt1"/>
                </a:solidFill>
                <a:latin typeface="Bodoni"/>
                <a:ea typeface="Bodoni"/>
                <a:cs typeface="Bodoni"/>
                <a:sym typeface="Bodoni"/>
              </a:rPr>
              <a:t>XMM-Newton Observatory</a:t>
            </a:r>
            <a:endParaRPr/>
          </a:p>
        </p:txBody>
      </p:sp>
      <p:pic>
        <p:nvPicPr>
          <p:cNvPr descr="Artist's conception of a blackhole" id="88" name="Google Shape;88;p12"/>
          <p:cNvPicPr preferRelativeResize="0"/>
          <p:nvPr/>
        </p:nvPicPr>
        <p:blipFill rotWithShape="1">
          <a:blip r:embed="rId4">
            <a:alphaModFix/>
          </a:blip>
          <a:srcRect b="0" l="0" r="0" t="0"/>
          <a:stretch/>
        </p:blipFill>
        <p:spPr>
          <a:xfrm>
            <a:off x="5943600" y="1752600"/>
            <a:ext cx="2133600" cy="1600200"/>
          </a:xfrm>
          <a:prstGeom prst="rect">
            <a:avLst/>
          </a:prstGeom>
          <a:noFill/>
          <a:ln>
            <a:noFill/>
          </a:ln>
        </p:spPr>
      </p:pic>
      <p:pic>
        <p:nvPicPr>
          <p:cNvPr id="89" name="Google Shape;89;p12"/>
          <p:cNvPicPr preferRelativeResize="0"/>
          <p:nvPr>
            <p:ph idx="4294967295" type="body"/>
          </p:nvPr>
        </p:nvPicPr>
        <p:blipFill rotWithShape="1">
          <a:blip r:embed="rId5">
            <a:alphaModFix/>
          </a:blip>
          <a:srcRect b="0" l="0" r="0" t="0"/>
          <a:stretch/>
        </p:blipFill>
        <p:spPr>
          <a:xfrm>
            <a:off x="5661025" y="3810000"/>
            <a:ext cx="3482975" cy="2500312"/>
          </a:xfrm>
          <a:prstGeom prst="rect">
            <a:avLst/>
          </a:prstGeom>
          <a:noFill/>
          <a:ln>
            <a:noFill/>
          </a:ln>
        </p:spPr>
      </p:pic>
      <p:sp>
        <p:nvSpPr>
          <p:cNvPr id="90" name="Google Shape;90;p12"/>
          <p:cNvSpPr txBox="1"/>
          <p:nvPr/>
        </p:nvSpPr>
        <p:spPr>
          <a:xfrm>
            <a:off x="457200" y="1371600"/>
            <a:ext cx="5181600" cy="5029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2400"/>
              <a:buFont typeface="Arial"/>
              <a:buChar char="•"/>
            </a:pPr>
            <a:r>
              <a:rPr b="0" i="0" lang="en-US" sz="2400" u="none">
                <a:solidFill>
                  <a:schemeClr val="lt1"/>
                </a:solidFill>
                <a:latin typeface="Arial"/>
                <a:ea typeface="Arial"/>
                <a:cs typeface="Arial"/>
                <a:sym typeface="Arial"/>
              </a:rPr>
              <a:t>Measured iron in clumps of x-ray heated matter swirling around rotating black holes at 10% the speed of light.</a:t>
            </a:r>
            <a:endParaRPr/>
          </a:p>
          <a:p>
            <a:pPr indent="-342900" lvl="0" marL="342900" marR="0" rtl="0" algn="l">
              <a:lnSpc>
                <a:spcPct val="100000"/>
              </a:lnSpc>
              <a:spcBef>
                <a:spcPts val="560"/>
              </a:spcBef>
              <a:spcAft>
                <a:spcPts val="0"/>
              </a:spcAft>
              <a:buClr>
                <a:schemeClr val="lt1"/>
              </a:buClr>
              <a:buSzPts val="2400"/>
              <a:buFont typeface="Arial"/>
              <a:buChar char="•"/>
            </a:pPr>
            <a:r>
              <a:rPr b="0" i="0" lang="en-US" sz="2400" u="none">
                <a:solidFill>
                  <a:schemeClr val="lt1"/>
                </a:solidFill>
                <a:latin typeface="Arial"/>
                <a:ea typeface="Arial"/>
                <a:cs typeface="Arial"/>
                <a:sym typeface="Arial"/>
              </a:rPr>
              <a:t>Confirmed the signatures predicted near black holes by Albert Einstein's theory of Relativity in the light of the cosmic X-ray background.</a:t>
            </a:r>
            <a:r>
              <a:rPr b="0" i="0" lang="en-US" sz="2800" u="none">
                <a:solidFill>
                  <a:schemeClr val="lt1"/>
                </a:solidFill>
                <a:latin typeface="Arial"/>
                <a:ea typeface="Arial"/>
                <a:cs typeface="Arial"/>
                <a:sym typeface="Arial"/>
              </a:rPr>
              <a:t> </a:t>
            </a:r>
            <a:endParaRPr/>
          </a:p>
          <a:p>
            <a:pPr indent="-342900" lvl="0" marL="342900" marR="0" rtl="0" algn="l">
              <a:lnSpc>
                <a:spcPct val="100000"/>
              </a:lnSpc>
              <a:spcBef>
                <a:spcPts val="480"/>
              </a:spcBef>
              <a:spcAft>
                <a:spcPts val="0"/>
              </a:spcAft>
              <a:buClr>
                <a:schemeClr val="lt1"/>
              </a:buClr>
              <a:buSzPts val="2400"/>
              <a:buFont typeface="Arial"/>
              <a:buChar char="•"/>
            </a:pPr>
            <a:r>
              <a:rPr b="0" i="0" lang="en-US" sz="2400" u="none">
                <a:solidFill>
                  <a:schemeClr val="lt1"/>
                </a:solidFill>
                <a:latin typeface="Arial"/>
                <a:ea typeface="Arial"/>
                <a:cs typeface="Arial"/>
                <a:sym typeface="Arial"/>
              </a:rPr>
              <a:t>Measured black holes spinning space around it like a flywheel.</a:t>
            </a:r>
            <a:endParaRPr/>
          </a:p>
          <a:p>
            <a:pPr indent="-342900" lvl="0" marL="342900" marR="0" rtl="0" algn="l">
              <a:lnSpc>
                <a:spcPct val="100000"/>
              </a:lnSpc>
              <a:spcBef>
                <a:spcPts val="480"/>
              </a:spcBef>
              <a:spcAft>
                <a:spcPts val="0"/>
              </a:spcAft>
              <a:buClr>
                <a:schemeClr val="lt1"/>
              </a:buClr>
              <a:buSzPts val="2400"/>
              <a:buFont typeface="Arial"/>
              <a:buChar char="•"/>
            </a:pPr>
            <a:r>
              <a:rPr b="0" i="0" lang="en-US" sz="2400" u="none">
                <a:solidFill>
                  <a:schemeClr val="lt1"/>
                </a:solidFill>
                <a:latin typeface="Arial"/>
                <a:ea typeface="Arial"/>
                <a:cs typeface="Arial"/>
                <a:sym typeface="Arial"/>
              </a:rPr>
              <a:t>Launched in December 1999 by European Space Agency (ESA).</a:t>
            </a:r>
            <a:endParaRPr/>
          </a:p>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1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Bodoni"/>
              <a:buNone/>
            </a:pPr>
            <a:r>
              <a:rPr b="1" i="0" lang="en-US" sz="4400" u="none">
                <a:solidFill>
                  <a:schemeClr val="lt1"/>
                </a:solidFill>
                <a:latin typeface="Bodoni"/>
                <a:ea typeface="Bodoni"/>
                <a:cs typeface="Bodoni"/>
                <a:sym typeface="Bodoni"/>
              </a:rPr>
              <a:t>Swift Explorer Satellite</a:t>
            </a:r>
            <a:endParaRPr/>
          </a:p>
        </p:txBody>
      </p:sp>
      <p:sp>
        <p:nvSpPr>
          <p:cNvPr id="96" name="Google Shape;96;p13"/>
          <p:cNvSpPr txBox="1"/>
          <p:nvPr>
            <p:ph idx="1" type="body"/>
          </p:nvPr>
        </p:nvSpPr>
        <p:spPr>
          <a:xfrm>
            <a:off x="381000" y="1752600"/>
            <a:ext cx="4343400" cy="5105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SzPts val="2400"/>
              <a:buFont typeface="Arial"/>
              <a:buChar char="•"/>
            </a:pPr>
            <a:r>
              <a:rPr b="0" i="0" lang="en-US" sz="2400" u="none">
                <a:solidFill>
                  <a:schemeClr val="lt1"/>
                </a:solidFill>
                <a:latin typeface="Arial"/>
                <a:ea typeface="Arial"/>
                <a:cs typeface="Arial"/>
                <a:sym typeface="Arial"/>
              </a:rPr>
              <a:t>Has observed over 200 gamma ray bursts</a:t>
            </a:r>
            <a:r>
              <a:rPr b="1" i="0" lang="en-US" sz="2400" u="none">
                <a:solidFill>
                  <a:schemeClr val="lt1"/>
                </a:solidFill>
                <a:latin typeface="Arial"/>
                <a:ea typeface="Arial"/>
                <a:cs typeface="Arial"/>
                <a:sym typeface="Arial"/>
              </a:rPr>
              <a:t> </a:t>
            </a:r>
            <a:endParaRPr/>
          </a:p>
          <a:p>
            <a:pPr indent="-285750" lvl="1" marL="742950" marR="0" rtl="0" algn="l">
              <a:lnSpc>
                <a:spcPct val="9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The birth cry of black holes</a:t>
            </a:r>
            <a:endParaRPr/>
          </a:p>
          <a:p>
            <a:pPr indent="-342900" lvl="0" marL="342900" marR="0" rtl="0" algn="l">
              <a:lnSpc>
                <a:spcPct val="90000"/>
              </a:lnSpc>
              <a:spcBef>
                <a:spcPts val="480"/>
              </a:spcBef>
              <a:spcAft>
                <a:spcPts val="0"/>
              </a:spcAft>
              <a:buClr>
                <a:schemeClr val="lt1"/>
              </a:buClr>
              <a:buSzPts val="2400"/>
              <a:buFont typeface="Arial"/>
              <a:buChar char="•"/>
            </a:pPr>
            <a:r>
              <a:rPr b="0" i="0" lang="en-US" sz="2400" u="none">
                <a:solidFill>
                  <a:schemeClr val="lt1"/>
                </a:solidFill>
                <a:latin typeface="Arial"/>
                <a:ea typeface="Arial"/>
                <a:cs typeface="Arial"/>
                <a:sym typeface="Arial"/>
              </a:rPr>
              <a:t>Three coaligned telescopes to cover gamma-rays through visible light.</a:t>
            </a:r>
            <a:endParaRPr/>
          </a:p>
          <a:p>
            <a:pPr indent="-342900" lvl="0" marL="342900" marR="0" rtl="0" algn="l">
              <a:lnSpc>
                <a:spcPct val="90000"/>
              </a:lnSpc>
              <a:spcBef>
                <a:spcPts val="480"/>
              </a:spcBef>
              <a:spcAft>
                <a:spcPts val="0"/>
              </a:spcAft>
              <a:buClr>
                <a:schemeClr val="lt1"/>
              </a:buClr>
              <a:buSzPts val="2400"/>
              <a:buFont typeface="Arial"/>
              <a:buChar char="•"/>
            </a:pPr>
            <a:r>
              <a:rPr b="0" i="0" lang="en-US" sz="2400" u="none">
                <a:solidFill>
                  <a:schemeClr val="lt1"/>
                </a:solidFill>
                <a:latin typeface="Arial"/>
                <a:ea typeface="Arial"/>
                <a:cs typeface="Arial"/>
                <a:sym typeface="Arial"/>
              </a:rPr>
              <a:t>Has already made several major discoveries regarding GRBs.</a:t>
            </a:r>
            <a:endParaRPr/>
          </a:p>
          <a:p>
            <a:pPr indent="-342900" lvl="0" marL="342900" marR="0" rtl="0" algn="l">
              <a:lnSpc>
                <a:spcPct val="90000"/>
              </a:lnSpc>
              <a:spcBef>
                <a:spcPts val="480"/>
              </a:spcBef>
              <a:spcAft>
                <a:spcPts val="0"/>
              </a:spcAft>
              <a:buClr>
                <a:schemeClr val="lt1"/>
              </a:buClr>
              <a:buSzPts val="2400"/>
              <a:buFont typeface="Arial"/>
              <a:buChar char="•"/>
            </a:pPr>
            <a:r>
              <a:rPr b="0" i="0" lang="en-US" sz="2400" u="none">
                <a:solidFill>
                  <a:schemeClr val="lt1"/>
                </a:solidFill>
                <a:latin typeface="Arial"/>
                <a:ea typeface="Arial"/>
                <a:cs typeface="Arial"/>
                <a:sym typeface="Arial"/>
              </a:rPr>
              <a:t>Launch is featured in planetarium show.</a:t>
            </a:r>
            <a:endParaRPr/>
          </a:p>
        </p:txBody>
      </p:sp>
      <p:pic>
        <p:nvPicPr>
          <p:cNvPr id="97" name="Google Shape;97;p13"/>
          <p:cNvPicPr preferRelativeResize="0"/>
          <p:nvPr/>
        </p:nvPicPr>
        <p:blipFill rotWithShape="1">
          <a:blip r:embed="rId4">
            <a:alphaModFix/>
          </a:blip>
          <a:srcRect b="0" l="0" r="0" t="0"/>
          <a:stretch/>
        </p:blipFill>
        <p:spPr>
          <a:xfrm>
            <a:off x="6275387" y="1828800"/>
            <a:ext cx="2868612" cy="3048000"/>
          </a:xfrm>
          <a:prstGeom prst="rect">
            <a:avLst/>
          </a:prstGeom>
          <a:noFill/>
          <a:ln>
            <a:noFill/>
          </a:ln>
        </p:spPr>
      </p:pic>
      <p:sp>
        <p:nvSpPr>
          <p:cNvPr id="98" name="Google Shape;98;p13"/>
          <p:cNvSpPr txBox="1"/>
          <p:nvPr/>
        </p:nvSpPr>
        <p:spPr>
          <a:xfrm>
            <a:off x="4851400" y="1371600"/>
            <a:ext cx="42926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Tahoma"/>
              <a:buNone/>
            </a:pPr>
            <a:r>
              <a:rPr b="0" i="0" lang="en-US" sz="2400" u="none">
                <a:solidFill>
                  <a:schemeClr val="lt1"/>
                </a:solidFill>
                <a:latin typeface="Tahoma"/>
                <a:ea typeface="Tahoma"/>
                <a:cs typeface="Tahoma"/>
                <a:sym typeface="Tahoma"/>
              </a:rPr>
              <a:t>Launched November 20, 2004</a:t>
            </a:r>
            <a:r>
              <a:rPr b="0" i="0" lang="en-US" sz="1800" u="none">
                <a:solidFill>
                  <a:schemeClr val="dk1"/>
                </a:solidFill>
                <a:latin typeface="Arial"/>
                <a:ea typeface="Arial"/>
                <a:cs typeface="Arial"/>
                <a:sym typeface="Arial"/>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